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0" r:id="rId3"/>
    <p:sldId id="277" r:id="rId4"/>
    <p:sldId id="310" r:id="rId5"/>
    <p:sldId id="312" r:id="rId6"/>
    <p:sldId id="284" r:id="rId7"/>
    <p:sldId id="342" r:id="rId8"/>
    <p:sldId id="343" r:id="rId9"/>
    <p:sldId id="344" r:id="rId10"/>
    <p:sldId id="345" r:id="rId11"/>
    <p:sldId id="351" r:id="rId12"/>
    <p:sldId id="347" r:id="rId13"/>
    <p:sldId id="346" r:id="rId14"/>
    <p:sldId id="348" r:id="rId15"/>
    <p:sldId id="349" r:id="rId16"/>
    <p:sldId id="355" r:id="rId17"/>
    <p:sldId id="352" r:id="rId18"/>
    <p:sldId id="353" r:id="rId19"/>
    <p:sldId id="354" r:id="rId20"/>
    <p:sldId id="362" r:id="rId21"/>
    <p:sldId id="363" r:id="rId22"/>
    <p:sldId id="360" r:id="rId23"/>
    <p:sldId id="361" r:id="rId24"/>
    <p:sldId id="356" r:id="rId25"/>
    <p:sldId id="357" r:id="rId26"/>
    <p:sldId id="358" r:id="rId27"/>
    <p:sldId id="35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41E-0EFA-4270-9965-00F622E6DBF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C6E1A-8C0A-47CF-87F9-21A633498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75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從前在山頂上有一塊大石頭，大石頭又大又重，穩穩的安坐在山頂上。平常很多鳥就在大石頭上面玩耍遊戲，非常快樂。</a:t>
            </a:r>
            <a:br>
              <a:rPr lang="zh-TW" altLang="en-US" smtClean="0"/>
            </a:br>
            <a:r>
              <a:rPr lang="zh-TW" altLang="en-US" smtClean="0"/>
              <a:t>        有一天，有隻鳥提議說：「我們誰能推動這塊大石頭，我們就稱牠為王。」於是每隻鳥都摩拳擦掌的想把大石頭推下山，可是卻沒有一隻鳥能夠移動石頭。就連平常力氣最大最厲害的</a:t>
            </a:r>
            <a:r>
              <a:rPr lang="en-US" altLang="zh-TW" smtClean="0"/>
              <a:t>kaboji</a:t>
            </a:r>
            <a:r>
              <a:rPr lang="zh-TW" altLang="en-US" smtClean="0"/>
              <a:t>鳥和</a:t>
            </a:r>
            <a:r>
              <a:rPr lang="en-US" altLang="zh-TW" smtClean="0"/>
              <a:t>boshi</a:t>
            </a:r>
            <a:r>
              <a:rPr lang="zh-TW" altLang="en-US" smtClean="0"/>
              <a:t>鳥使盡全力用力推，大石頭還是只動了一點點而已。</a:t>
            </a:r>
            <a:br>
              <a:rPr lang="zh-TW" altLang="en-US" smtClean="0"/>
            </a:br>
            <a:r>
              <a:rPr lang="zh-TW" altLang="en-US" smtClean="0"/>
              <a:t>        就在這個時候，靜靜旁邊看的</a:t>
            </a:r>
            <a:r>
              <a:rPr lang="en-US" altLang="zh-TW" smtClean="0"/>
              <a:t>Sisil</a:t>
            </a:r>
            <a:r>
              <a:rPr lang="zh-TW" altLang="en-US" smtClean="0"/>
              <a:t>鳥走了過來，想要試試看推大石頭。可是</a:t>
            </a:r>
            <a:r>
              <a:rPr lang="en-US" altLang="zh-TW" smtClean="0"/>
              <a:t>Sisil</a:t>
            </a:r>
            <a:r>
              <a:rPr lang="zh-TW" altLang="en-US" smtClean="0"/>
              <a:t>鳥長的又瘦又小，有辦法推動又大又重的大石頭嗎？沒想到，</a:t>
            </a:r>
            <a:r>
              <a:rPr lang="en-US" altLang="zh-TW" smtClean="0"/>
              <a:t>Sisil</a:t>
            </a:r>
            <a:r>
              <a:rPr lang="zh-TW" altLang="en-US" smtClean="0"/>
              <a:t>鳥慢慢的走到大石頭旁邊，用力一踢，一腳就把大石頭踢到山谷下。大家看了簡直不敢相信，於是便尊稱</a:t>
            </a:r>
            <a:r>
              <a:rPr lang="en-US" altLang="zh-TW" smtClean="0"/>
              <a:t>Sisil</a:t>
            </a:r>
            <a:r>
              <a:rPr lang="zh-TW" altLang="en-US" smtClean="0"/>
              <a:t>鳥為鳥中之王。</a:t>
            </a:r>
            <a:br>
              <a:rPr lang="zh-TW" altLang="en-US" smtClean="0"/>
            </a:br>
            <a:r>
              <a:rPr lang="zh-TW" altLang="en-US" smtClean="0"/>
              <a:t>        </a:t>
            </a:r>
            <a:r>
              <a:rPr lang="en-US" altLang="zh-TW" smtClean="0"/>
              <a:t>Sisil</a:t>
            </a:r>
            <a:r>
              <a:rPr lang="zh-TW" altLang="en-US" smtClean="0"/>
              <a:t>鳥要飛上天時，對人們說：「以後你們要注意聽我的啼聲，來判斷吉凶。」從此以後，不論是決定重大事件，或者是外出狩獵、出草，太魯閣族人都要先聽</a:t>
            </a:r>
            <a:r>
              <a:rPr lang="en-US" altLang="zh-TW" smtClean="0"/>
              <a:t>Sisil</a:t>
            </a:r>
            <a:r>
              <a:rPr lang="zh-TW" altLang="en-US" smtClean="0"/>
              <a:t>鳥的叫聲，來判斷吉凶。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禁忌習俗</a:t>
            </a:r>
            <a:br>
              <a:rPr lang="zh-TW" altLang="en-US" smtClean="0"/>
            </a:br>
            <a:r>
              <a:rPr lang="en-US" altLang="zh-TW" smtClean="0"/>
              <a:t>1. Sisil</a:t>
            </a:r>
            <a:r>
              <a:rPr lang="zh-TW" altLang="en-US" smtClean="0"/>
              <a:t>鳥的啼聲緩和而清亮是吉，雜而急是凶。</a:t>
            </a:r>
            <a:br>
              <a:rPr lang="zh-TW" altLang="en-US" smtClean="0"/>
            </a:br>
            <a:r>
              <a:rPr lang="en-US" altLang="zh-TW" smtClean="0"/>
              <a:t>2. Sisil</a:t>
            </a:r>
            <a:r>
              <a:rPr lang="zh-TW" altLang="en-US" smtClean="0"/>
              <a:t>鳥在獵人前進方向的右邊不斷盤旋鳴叫是吉，在左邊是凶，獵人要停止前進，等到</a:t>
            </a:r>
            <a:r>
              <a:rPr lang="en-US" altLang="zh-TW" smtClean="0"/>
              <a:t>Sisil</a:t>
            </a:r>
            <a:r>
              <a:rPr lang="zh-TW" altLang="en-US" smtClean="0"/>
              <a:t>鳥移到右邊時，才能繼續前進。</a:t>
            </a:r>
            <a:br>
              <a:rPr lang="zh-TW" altLang="en-US" smtClean="0"/>
            </a:br>
            <a:r>
              <a:rPr lang="en-US" altLang="zh-TW" smtClean="0"/>
              <a:t>3. Sisil</a:t>
            </a:r>
            <a:r>
              <a:rPr lang="zh-TW" altLang="en-US" smtClean="0"/>
              <a:t>鳥從獵人面前鳴叫橫飛過是危險凶兆，應立即折返，改日再來。</a:t>
            </a:r>
            <a:br>
              <a:rPr lang="zh-TW" altLang="en-US" smtClean="0"/>
            </a:br>
            <a:r>
              <a:rPr lang="en-US" altLang="zh-TW" smtClean="0"/>
              <a:t>4. Sisil</a:t>
            </a:r>
            <a:r>
              <a:rPr lang="zh-TW" altLang="en-US" smtClean="0"/>
              <a:t>鳥從右向左再從左向右鳴叫橫飛，是凶兆。</a:t>
            </a: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B6529-2F9D-4B36-96C5-3A2CDEE1617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7379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48465-BB22-4E37-A7D3-96E506E6057F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18ACFE-2A3D-4C69-A86C-D8AA0DD1D5D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satMod val="130000"/>
                  </a:schemeClr>
                </a:solidFill>
                <a:latin typeface="+mj-ea"/>
              </a:rPr>
              <a:t>認識槓桿原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zh-TW" altLang="zh-TW" b="1" dirty="0" smtClean="0"/>
              <a:t>原住民</a:t>
            </a:r>
            <a:r>
              <a:rPr lang="zh-TW" altLang="zh-TW" b="1" dirty="0"/>
              <a:t>學童數位</a:t>
            </a:r>
            <a:r>
              <a:rPr lang="en-US" altLang="zh-TW" b="1" dirty="0"/>
              <a:t>CPS</a:t>
            </a:r>
            <a:r>
              <a:rPr lang="zh-TW" altLang="zh-TW" b="1" dirty="0"/>
              <a:t>能源課程建置及發展之研究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030714" cy="42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5400" dirty="0" smtClean="0">
                <a:latin typeface="華康圓體注音" pitchFamily="18" charset="-120"/>
                <a:ea typeface="華康圓體注音" pitchFamily="18" charset="-120"/>
              </a:rPr>
              <a:t>認識槓桿原理</a:t>
            </a:r>
            <a:endParaRPr lang="zh-TW" altLang="en-US" sz="5400" dirty="0"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2205038"/>
            <a:ext cx="97567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7667625" y="2492375"/>
            <a:ext cx="649288" cy="1296988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 flipV="1">
            <a:off x="684213" y="5300663"/>
            <a:ext cx="647700" cy="1223962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92950" y="3933825"/>
            <a:ext cx="2051050" cy="574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771775" y="5084763"/>
            <a:ext cx="2051050" cy="5762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187450" y="5876925"/>
            <a:ext cx="2052638" cy="5762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7235825" y="400526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bg1"/>
                </a:solidFill>
                <a:latin typeface="華康圓體注音" pitchFamily="18" charset="-120"/>
                <a:ea typeface="華康圓體注音" pitchFamily="18" charset="-120"/>
              </a:rPr>
              <a:t>施力點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132138" y="5157788"/>
            <a:ext cx="208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bg1"/>
                </a:solidFill>
                <a:latin typeface="華康圓體注音" pitchFamily="18" charset="-120"/>
                <a:ea typeface="華康圓體注音" pitchFamily="18" charset="-120"/>
              </a:rPr>
              <a:t>支點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331913" y="5949950"/>
            <a:ext cx="208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bg1"/>
                </a:solidFill>
                <a:latin typeface="華康圓體注音" pitchFamily="18" charset="-120"/>
                <a:ea typeface="華康圓體注音" pitchFamily="18" charset="-120"/>
              </a:rPr>
              <a:t>抗力點</a:t>
            </a:r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2484438" y="2708275"/>
            <a:ext cx="5580062" cy="187325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827088" y="4581525"/>
            <a:ext cx="1512887" cy="50323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7" y="126132"/>
            <a:ext cx="86090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BenYi\Desktop\營隊\Palanca-ejemp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7" y="3434020"/>
            <a:ext cx="7639432" cy="34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5" r="34659" b="36002"/>
          <a:stretch/>
        </p:blipFill>
        <p:spPr>
          <a:xfrm>
            <a:off x="4705409" y="1781981"/>
            <a:ext cx="4265696" cy="451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8209" y="448898"/>
            <a:ext cx="8534400" cy="89693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 smtClean="0">
                <a:latin typeface="華康圓體注音" pitchFamily="18" charset="-120"/>
                <a:ea typeface="華康圓體注音" pitchFamily="18" charset="-120"/>
              </a:rPr>
              <a:t>日常生活中槓桿原理在哪裡？</a:t>
            </a:r>
            <a:endParaRPr lang="zh-TW" altLang="en-US" sz="3200" dirty="0">
              <a:latin typeface="華康圓體注音" pitchFamily="18" charset="-120"/>
              <a:ea typeface="華康圓體注音" pitchFamily="18" charset="-12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240087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字方塊 5"/>
          <p:cNvSpPr txBox="1">
            <a:spLocks noChangeArrowheads="1"/>
          </p:cNvSpPr>
          <p:nvPr/>
        </p:nvSpPr>
        <p:spPr bwMode="auto">
          <a:xfrm>
            <a:off x="3708400" y="2205038"/>
            <a:ext cx="15843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2400" dirty="0">
                <a:latin typeface="華康圓體注音" pitchFamily="18" charset="-120"/>
                <a:ea typeface="華康圓體注音" pitchFamily="18" charset="-120"/>
              </a:rPr>
              <a:t>支點</a:t>
            </a:r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r>
              <a:rPr lang="zh-TW" altLang="en-US" sz="2400" dirty="0">
                <a:latin typeface="華康圓體注音" pitchFamily="18" charset="-120"/>
                <a:ea typeface="華康圓體注音" pitchFamily="18" charset="-120"/>
              </a:rPr>
              <a:t>施力點</a:t>
            </a:r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endParaRPr lang="en-US" altLang="zh-TW" sz="2400" dirty="0">
              <a:latin typeface="華康圓體注音" pitchFamily="18" charset="-120"/>
              <a:ea typeface="華康圓體注音" pitchFamily="18" charset="-120"/>
            </a:endParaRPr>
          </a:p>
          <a:p>
            <a:pPr algn="ctr" eaLnBrk="1" hangingPunct="1"/>
            <a:r>
              <a:rPr lang="zh-TW" altLang="en-US" sz="2400" dirty="0">
                <a:latin typeface="華康圓體注音" pitchFamily="18" charset="-120"/>
                <a:ea typeface="華康圓體注音" pitchFamily="18" charset="-120"/>
              </a:rPr>
              <a:t>抗力點</a:t>
            </a:r>
          </a:p>
        </p:txBody>
      </p:sp>
      <p:cxnSp>
        <p:nvCxnSpPr>
          <p:cNvPr id="8" name="直線單箭頭接點 7"/>
          <p:cNvCxnSpPr/>
          <p:nvPr/>
        </p:nvCxnSpPr>
        <p:spPr>
          <a:xfrm rot="10800000" flipV="1">
            <a:off x="1979613" y="2420938"/>
            <a:ext cx="2016125" cy="28733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10800000">
            <a:off x="3059113" y="3141663"/>
            <a:ext cx="720725" cy="43180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0800000" flipV="1">
            <a:off x="1979613" y="4724400"/>
            <a:ext cx="1800225" cy="360363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234511" y="3640380"/>
            <a:ext cx="424530" cy="1946814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076825" y="2420938"/>
            <a:ext cx="3206080" cy="340335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292725" y="4581526"/>
            <a:ext cx="1363325" cy="100566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3194109" y="2564607"/>
            <a:ext cx="2971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1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682492" y="2523610"/>
            <a:ext cx="297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979612" y="5250596"/>
            <a:ext cx="2974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3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02910" y="5596480"/>
            <a:ext cx="40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56050" y="5673424"/>
            <a:ext cx="29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2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282905" y="5753256"/>
            <a:ext cx="29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3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000" dirty="0" smtClean="0">
                <a:latin typeface="華康圓體注音" pitchFamily="18" charset="-120"/>
                <a:ea typeface="華康圓體注音" pitchFamily="18" charset="-120"/>
              </a:rPr>
              <a:t>省力裝置</a:t>
            </a:r>
            <a:endParaRPr lang="zh-TW" altLang="en-US" sz="40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504238" cy="1109662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施力臂就像是我們的小幫手一樣，</a:t>
            </a:r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所以小幫手越強大，我們就越省力！</a:t>
            </a:r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  <a:p>
            <a:pPr eaLnBrk="1" hangingPunct="1">
              <a:buFont typeface="Wingdings 2" pitchFamily="18" charset="2"/>
              <a:buNone/>
            </a:pPr>
            <a:endParaRPr lang="en-US" altLang="zh-TW" smtClean="0"/>
          </a:p>
        </p:txBody>
      </p:sp>
      <p:sp>
        <p:nvSpPr>
          <p:cNvPr id="21508" name="內容版面配置區 2"/>
          <p:cNvSpPr txBox="1">
            <a:spLocks/>
          </p:cNvSpPr>
          <p:nvPr/>
        </p:nvSpPr>
        <p:spPr bwMode="auto">
          <a:xfrm>
            <a:off x="323850" y="4005263"/>
            <a:ext cx="850423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latin typeface="華康圓體注音" pitchFamily="18" charset="-120"/>
                <a:ea typeface="華康圓體注音" pitchFamily="18" charset="-120"/>
              </a:rPr>
              <a:t>抗力臂就像是我們的敵人一樣，</a:t>
            </a:r>
            <a:endParaRPr lang="en-US" altLang="zh-TW" sz="280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/>
            <a:r>
              <a:rPr lang="zh-TW" altLang="en-US" sz="2800">
                <a:latin typeface="華康圓體注音" pitchFamily="18" charset="-120"/>
                <a:ea typeface="華康圓體注音" pitchFamily="18" charset="-120"/>
              </a:rPr>
              <a:t>所以敵人越強大，我們就越費力！</a:t>
            </a:r>
            <a:endParaRPr lang="en-US" altLang="zh-TW" sz="280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288" y="2924175"/>
            <a:ext cx="4032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700" dirty="0">
                <a:latin typeface="華康圓體注音" pitchFamily="18" charset="-120"/>
                <a:ea typeface="華康圓體注音" pitchFamily="18" charset="-120"/>
              </a:rPr>
              <a:t>施力臂 </a:t>
            </a:r>
            <a:r>
              <a:rPr kumimoji="0" lang="en-US" altLang="zh-TW" sz="2700" dirty="0">
                <a:latin typeface="華康圓體注音" pitchFamily="18" charset="-120"/>
                <a:ea typeface="華康圓體注音" pitchFamily="18" charset="-120"/>
              </a:rPr>
              <a:t>&gt;</a:t>
            </a:r>
            <a:r>
              <a:rPr kumimoji="0" lang="zh-TW" altLang="en-US" sz="2700" dirty="0">
                <a:latin typeface="華康圓體注音" pitchFamily="18" charset="-120"/>
                <a:ea typeface="華康圓體注音" pitchFamily="18" charset="-120"/>
              </a:rPr>
              <a:t> 抗力臂</a:t>
            </a:r>
            <a:endParaRPr kumimoji="0" lang="en-US" altLang="zh-TW" sz="2700" dirty="0">
              <a:latin typeface="華康圓體注音" pitchFamily="18" charset="-120"/>
              <a:ea typeface="華康圓體注音" pitchFamily="18" charset="-12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95288" y="5229225"/>
            <a:ext cx="40322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kumimoji="0" lang="zh-TW" altLang="en-US" sz="2700" dirty="0">
                <a:latin typeface="華康圓體注音" pitchFamily="18" charset="-120"/>
                <a:ea typeface="華康圓體注音" pitchFamily="18" charset="-120"/>
              </a:rPr>
              <a:t>抗力臂 </a:t>
            </a:r>
            <a:r>
              <a:rPr kumimoji="0" lang="en-US" altLang="zh-TW" sz="2700" dirty="0">
                <a:latin typeface="華康圓體注音" pitchFamily="18" charset="-120"/>
                <a:ea typeface="華康圓體注音" pitchFamily="18" charset="-120"/>
              </a:rPr>
              <a:t>&gt;</a:t>
            </a:r>
            <a:r>
              <a:rPr kumimoji="0" lang="zh-TW" altLang="en-US" sz="2700" dirty="0">
                <a:latin typeface="華康圓體注音" pitchFamily="18" charset="-120"/>
                <a:ea typeface="華康圓體注音" pitchFamily="18" charset="-120"/>
              </a:rPr>
              <a:t> 施力臂</a:t>
            </a:r>
            <a:endParaRPr kumimoji="0" lang="en-US" altLang="zh-TW" sz="2700" dirty="0">
              <a:latin typeface="華康圓體注音" pitchFamily="18" charset="-120"/>
              <a:ea typeface="華康圓體注音" pitchFamily="18" charset="-120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  <a:p>
            <a:pPr marL="273050" indent="-2730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kumimoji="0" lang="en-US" altLang="zh-TW" sz="2700" dirty="0">
              <a:latin typeface="+mn-lt"/>
              <a:ea typeface="+mn-ea"/>
            </a:endParaRPr>
          </a:p>
        </p:txBody>
      </p:sp>
      <p:grpSp>
        <p:nvGrpSpPr>
          <p:cNvPr id="21511" name="群組 23"/>
          <p:cNvGrpSpPr>
            <a:grpSpLocks/>
          </p:cNvGrpSpPr>
          <p:nvPr/>
        </p:nvGrpSpPr>
        <p:grpSpPr bwMode="auto">
          <a:xfrm>
            <a:off x="4356100" y="2708275"/>
            <a:ext cx="3989388" cy="1008063"/>
            <a:chOff x="4427984" y="2780928"/>
            <a:chExt cx="3989598" cy="1008112"/>
          </a:xfrm>
        </p:grpSpPr>
        <p:sp>
          <p:nvSpPr>
            <p:cNvPr id="7" name="等腰三角形 6"/>
            <p:cNvSpPr/>
            <p:nvPr/>
          </p:nvSpPr>
          <p:spPr>
            <a:xfrm>
              <a:off x="5436100" y="3501688"/>
              <a:ext cx="503263" cy="2873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 flipV="1">
              <a:off x="5004277" y="3087331"/>
              <a:ext cx="2808435" cy="55723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9" name="圖片 11" descr="166534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59901">
              <a:off x="7484741" y="2733041"/>
              <a:ext cx="812946" cy="105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圖片 15" descr="2031446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780928"/>
              <a:ext cx="1224136" cy="90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群組 22"/>
          <p:cNvGrpSpPr>
            <a:grpSpLocks/>
          </p:cNvGrpSpPr>
          <p:nvPr/>
        </p:nvGrpSpPr>
        <p:grpSpPr bwMode="auto">
          <a:xfrm>
            <a:off x="4356100" y="5300663"/>
            <a:ext cx="4349750" cy="939800"/>
            <a:chOff x="4355976" y="5301208"/>
            <a:chExt cx="4349637" cy="938862"/>
          </a:xfrm>
        </p:grpSpPr>
        <p:cxnSp>
          <p:nvCxnSpPr>
            <p:cNvPr id="11" name="直線接點 10"/>
            <p:cNvCxnSpPr/>
            <p:nvPr/>
          </p:nvCxnSpPr>
          <p:spPr>
            <a:xfrm flipV="1">
              <a:off x="5076682" y="5805529"/>
              <a:ext cx="2808215" cy="3600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14" name="圖片 12" descr="1665349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59901">
              <a:off x="7772772" y="5307229"/>
              <a:ext cx="812946" cy="105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等腰三角形 17"/>
            <p:cNvSpPr/>
            <p:nvPr/>
          </p:nvSpPr>
          <p:spPr>
            <a:xfrm>
              <a:off x="6876861" y="5876895"/>
              <a:ext cx="503225" cy="28863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21516" name="圖片 18" descr="20314465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5301208"/>
              <a:ext cx="1224136" cy="905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57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練習一下</a:t>
            </a:r>
            <a:endParaRPr lang="zh-TW" altLang="en-US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80573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750" y="2924175"/>
            <a:ext cx="2376488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華康圓體注音" pitchFamily="18" charset="-120"/>
                <a:ea typeface="華康圓體注音" pitchFamily="18" charset="-120"/>
              </a:rPr>
              <a:t>施力點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148263" y="2636838"/>
            <a:ext cx="2376487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華康圓體注音" pitchFamily="18" charset="-120"/>
                <a:ea typeface="華康圓體注音" pitchFamily="18" charset="-120"/>
              </a:rPr>
              <a:t>支點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767513" y="5229225"/>
            <a:ext cx="2376487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華康圓體注音" pitchFamily="18" charset="-120"/>
                <a:ea typeface="華康圓體注音" pitchFamily="18" charset="-120"/>
              </a:rPr>
              <a:t>抗力點</a:t>
            </a:r>
          </a:p>
        </p:txBody>
      </p:sp>
    </p:spTree>
    <p:extLst>
      <p:ext uri="{BB962C8B-B14F-4D97-AF65-F5344CB8AC3E}">
        <p14:creationId xmlns:p14="http://schemas.microsoft.com/office/powerpoint/2010/main" val="7370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練習一</a:t>
            </a:r>
            <a:r>
              <a:rPr lang="zh-TW" altLang="en-US" dirty="0"/>
              <a:t>下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81075"/>
            <a:ext cx="4637087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23850" y="1997075"/>
            <a:ext cx="1411288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華康圓體注音" pitchFamily="18" charset="-120"/>
                <a:ea typeface="華康圓體注音" pitchFamily="18" charset="-120"/>
              </a:rPr>
              <a:t>施力點</a:t>
            </a:r>
            <a:endParaRPr lang="zh-TW" altLang="en-US" sz="36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62288" y="1782763"/>
            <a:ext cx="1411287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華康圓體注音" pitchFamily="18" charset="-120"/>
                <a:ea typeface="華康圓體注音" pitchFamily="18" charset="-120"/>
              </a:rPr>
              <a:t>支點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024313" y="3706813"/>
            <a:ext cx="1411287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華康圓體注音" pitchFamily="18" charset="-120"/>
                <a:ea typeface="華康圓體注音" pitchFamily="18" charset="-120"/>
              </a:rPr>
              <a:t>抗力點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5148263" y="2636838"/>
            <a:ext cx="1411287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華康圓體注音" pitchFamily="18" charset="-120"/>
                <a:ea typeface="華康圓體注音" pitchFamily="18" charset="-120"/>
              </a:rPr>
              <a:t>抗力臂</a:t>
            </a: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900113" y="1700213"/>
            <a:ext cx="2808287" cy="1152525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779838" y="2852738"/>
            <a:ext cx="1079500" cy="4318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71550" y="2492375"/>
            <a:ext cx="1411288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atin typeface="華康圓體注音" pitchFamily="18" charset="-120"/>
                <a:ea typeface="華康圓體注音" pitchFamily="18" charset="-120"/>
              </a:rPr>
              <a:t>施力臂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00113" y="4508500"/>
            <a:ext cx="7343775" cy="1077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華康圓體注音" pitchFamily="18" charset="-120"/>
                <a:ea typeface="華康圓體注音" pitchFamily="18" charset="-120"/>
              </a:rPr>
              <a:t>施力臂 大於抗力臂，</a:t>
            </a:r>
            <a:endParaRPr lang="en-US" altLang="zh-TW" sz="3200" dirty="0">
              <a:latin typeface="華康圓體注音" pitchFamily="18" charset="-120"/>
              <a:ea typeface="華康圓體注音" pitchFamily="18" charset="-120"/>
            </a:endParaRPr>
          </a:p>
          <a:p>
            <a:pPr>
              <a:defRPr/>
            </a:pPr>
            <a:r>
              <a:rPr lang="zh-TW" altLang="en-US" sz="3200" dirty="0">
                <a:latin typeface="華康圓體注音" pitchFamily="18" charset="-120"/>
                <a:ea typeface="華康圓體注音" pitchFamily="18" charset="-120"/>
              </a:rPr>
              <a:t>所以鉗子的設計是？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508625" y="5661025"/>
            <a:ext cx="2735263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FF0000"/>
                </a:solidFill>
                <a:latin typeface="華康圓體注音" pitchFamily="18" charset="-120"/>
                <a:ea typeface="華康圓體注音" pitchFamily="18" charset="-120"/>
              </a:rPr>
              <a:t>省力裝置</a:t>
            </a:r>
          </a:p>
        </p:txBody>
      </p:sp>
    </p:spTree>
    <p:extLst>
      <p:ext uri="{BB962C8B-B14F-4D97-AF65-F5344CB8AC3E}">
        <p14:creationId xmlns:p14="http://schemas.microsoft.com/office/powerpoint/2010/main" val="40726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槓桿三兄</a:t>
            </a:r>
            <a:r>
              <a:rPr lang="zh-TW" altLang="en-US" dirty="0"/>
              <a:t>弟</a:t>
            </a:r>
          </a:p>
        </p:txBody>
      </p:sp>
    </p:spTree>
    <p:extLst>
      <p:ext uri="{BB962C8B-B14F-4D97-AF65-F5344CB8AC3E}">
        <p14:creationId xmlns:p14="http://schemas.microsoft.com/office/powerpoint/2010/main" val="41371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課後社團講師用圖片\ENGINO初階積木班用圖\L4蹺蹺板\L4翹翹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" y="4217988"/>
            <a:ext cx="59166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BenYi\Desktop\營隊\Type_1_lever_Chin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3284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1280" y="167958"/>
            <a:ext cx="7924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第一類槓桿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2996953"/>
            <a:ext cx="8229600" cy="3861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支點在施力點與抗力點中間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:\Users\STAR\AppData\Local\Microsoft\Windows\Temporary Internet Files\Content.IE5\VJMFWOF5\MC9003124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63464"/>
            <a:ext cx="2634997" cy="328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圖庫\圖庫\圖\16683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37867"/>
            <a:ext cx="2505245" cy="15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24328" y="188640"/>
            <a:ext cx="1612404" cy="2478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BenYi\Desktop\營隊\Type_2_lever_Chi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7920880" cy="24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896" y="20700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TW" altLang="en-US" sz="6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第二類</a:t>
            </a: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槓桿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29430" y="2673584"/>
            <a:ext cx="8229600" cy="3861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施力點、支點分別在抗力點的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兩邊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是一種省力槓桿，可以施加較小的力量來移動較重的物體，但是施力的位移較長。</a:t>
            </a:r>
          </a:p>
        </p:txBody>
      </p:sp>
      <p:pic>
        <p:nvPicPr>
          <p:cNvPr id="7170" name="Picture 2" descr="C:\Users\BenYi\Desktop\營隊\Wheelbar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57484"/>
            <a:ext cx="3628628" cy="26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enYi\Desktop\營隊\nutcrac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35528"/>
            <a:ext cx="3068104" cy="28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832822" y="116632"/>
            <a:ext cx="2203673" cy="25156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4" descr="C:\Users\BenYi\Desktop\營隊\Type_3_lever_Chi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6686219" cy="25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700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zh-TW" altLang="en-US" sz="6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第三類</a:t>
            </a: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槓桿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29430" y="2673584"/>
            <a:ext cx="8229600" cy="38610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抗力點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支點分別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力點的兩邊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這是一種費力的槓桿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，可以節省施力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的長短。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C:\Users\BenYi\Desktop\營隊\400px-Tweezers-varie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" b="96795" l="1250" r="98750">
                        <a14:foregroundMark x1="45500" y1="53846" x2="80250" y2="25641"/>
                        <a14:foregroundMark x1="34250" y1="79487" x2="34250" y2="79487"/>
                        <a14:foregroundMark x1="32250" y1="69231" x2="32250" y2="69231"/>
                        <a14:foregroundMark x1="8250" y1="71154" x2="8250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3" y="4005064"/>
            <a:ext cx="66362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enYi\Desktop\營隊\掃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0229"/>
            <a:ext cx="25336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9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小組討</a:t>
            </a:r>
            <a:r>
              <a:rPr lang="zh-TW" altLang="en-US" dirty="0"/>
              <a:t>論</a:t>
            </a:r>
          </a:p>
        </p:txBody>
      </p:sp>
    </p:spTree>
    <p:extLst>
      <p:ext uri="{BB962C8B-B14F-4D97-AF65-F5344CB8AC3E}">
        <p14:creationId xmlns:p14="http://schemas.microsoft.com/office/powerpoint/2010/main" val="402867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省力工具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618" y="4156570"/>
            <a:ext cx="2701430" cy="2701430"/>
          </a:xfrm>
          <a:prstGeom prst="rect">
            <a:avLst/>
          </a:prstGeom>
        </p:spPr>
      </p:pic>
      <p:pic>
        <p:nvPicPr>
          <p:cNvPr id="4" name="Picture 3" descr="D:\圖庫\圖庫\圖\1668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9213"/>
            <a:ext cx="2505245" cy="15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TAR\AppData\Local\Microsoft\Windows\Temporary Internet Files\Content.IE5\VJMFWOF5\MC9003124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78" y="1553854"/>
            <a:ext cx="2300652" cy="28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BenYi\Desktop\營隊\nutcrack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7" y="4013572"/>
            <a:ext cx="3068104" cy="28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57" y="401357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費力工具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7938" y="3068960"/>
            <a:ext cx="4495800" cy="4495800"/>
          </a:xfrm>
          <a:prstGeom prst="rect">
            <a:avLst/>
          </a:prstGeom>
        </p:spPr>
      </p:pic>
      <p:pic>
        <p:nvPicPr>
          <p:cNvPr id="4" name="Picture 2" descr="C:\Users\BenYi\Desktop\營隊\400px-Tweezers-varie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" b="96795" l="1250" r="98750">
                        <a14:foregroundMark x1="45500" y1="53846" x2="80250" y2="25641"/>
                        <a14:foregroundMark x1="34250" y1="79487" x2="34250" y2="79487"/>
                        <a14:foregroundMark x1="32250" y1="69231" x2="32250" y2="69231"/>
                        <a14:foregroundMark x1="8250" y1="71154" x2="8250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05"/>
          <a:stretch/>
        </p:blipFill>
        <p:spPr bwMode="auto">
          <a:xfrm>
            <a:off x="107504" y="1600200"/>
            <a:ext cx="564048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enYi\Desktop\營隊\掃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772816"/>
            <a:ext cx="25336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平衡大考</a:t>
            </a:r>
            <a:r>
              <a:rPr lang="zh-TW" altLang="en-US" dirty="0"/>
              <a:t>驗</a:t>
            </a:r>
          </a:p>
        </p:txBody>
      </p:sp>
    </p:spTree>
    <p:extLst>
      <p:ext uri="{BB962C8B-B14F-4D97-AF65-F5344CB8AC3E}">
        <p14:creationId xmlns:p14="http://schemas.microsoft.com/office/powerpoint/2010/main" val="280495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規</a:t>
            </a:r>
            <a:r>
              <a:rPr lang="zh-TW" altLang="en-US" dirty="0" smtClean="0"/>
              <a:t>則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兩個人一</a:t>
            </a:r>
            <a:r>
              <a:rPr lang="zh-TW" altLang="en-US" dirty="0" smtClean="0"/>
              <a:t>組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一個人要把桿子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掃把</a:t>
            </a:r>
            <a:r>
              <a:rPr lang="en-US" altLang="zh-TW" dirty="0" smtClean="0"/>
              <a:t>)</a:t>
            </a:r>
            <a:r>
              <a:rPr lang="zh-TW" altLang="en-US" dirty="0" smtClean="0"/>
              <a:t>平衡放在肩膀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另一個人要用平版幫他拍下來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93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投石大挑戰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64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看誰投的遠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每個人出來使用投石器，看誰能夠投的最遠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r>
              <a:rPr lang="zh-TW" altLang="en-US" dirty="0" smtClean="0"/>
              <a:t>每個人有一次的機會</a:t>
            </a:r>
            <a:endParaRPr lang="en-US" altLang="zh-TW" dirty="0" smtClean="0"/>
          </a:p>
          <a:p>
            <a:r>
              <a:rPr lang="zh-TW" altLang="en-US" dirty="0" smtClean="0"/>
              <a:t>可以調整支點的位置</a:t>
            </a:r>
            <a:endParaRPr lang="en-US" altLang="zh-TW" dirty="0" smtClean="0"/>
          </a:p>
          <a:p>
            <a:r>
              <a:rPr lang="zh-TW" altLang="en-US" dirty="0" smtClean="0"/>
              <a:t>不是</a:t>
            </a:r>
            <a:r>
              <a:rPr lang="zh-TW" altLang="en-US" dirty="0"/>
              <a:t>越</a:t>
            </a:r>
            <a:r>
              <a:rPr lang="zh-TW" altLang="en-US" dirty="0" smtClean="0"/>
              <a:t>大力越好</a:t>
            </a:r>
            <a:r>
              <a:rPr lang="zh-TW" altLang="en-US" dirty="0"/>
              <a:t>唷</a:t>
            </a:r>
          </a:p>
        </p:txBody>
      </p:sp>
    </p:spTree>
    <p:extLst>
      <p:ext uri="{BB962C8B-B14F-4D97-AF65-F5344CB8AC3E}">
        <p14:creationId xmlns:p14="http://schemas.microsoft.com/office/powerpoint/2010/main" val="168636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看誰投</a:t>
            </a:r>
            <a:r>
              <a:rPr lang="zh-TW" altLang="en-US" dirty="0" smtClean="0"/>
              <a:t>的準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每個人出來使用投石器，看誰</a:t>
            </a:r>
            <a:r>
              <a:rPr lang="zh-TW" altLang="en-US" dirty="0" smtClean="0"/>
              <a:t>能投到指定區域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注意事項：</a:t>
            </a:r>
            <a:endParaRPr lang="en-US" altLang="zh-TW" dirty="0"/>
          </a:p>
          <a:p>
            <a:r>
              <a:rPr lang="zh-TW" altLang="en-US" dirty="0"/>
              <a:t>每個人</a:t>
            </a:r>
            <a:r>
              <a:rPr lang="zh-TW" altLang="en-US" dirty="0" smtClean="0"/>
              <a:t>有二次</a:t>
            </a:r>
            <a:r>
              <a:rPr lang="zh-TW" altLang="en-US" dirty="0"/>
              <a:t>的機會</a:t>
            </a:r>
            <a:endParaRPr lang="en-US" altLang="zh-TW" dirty="0"/>
          </a:p>
          <a:p>
            <a:r>
              <a:rPr lang="zh-TW" altLang="en-US" dirty="0"/>
              <a:t>可以調整支點的位置</a:t>
            </a:r>
            <a:endParaRPr lang="en-US" altLang="zh-TW" dirty="0"/>
          </a:p>
          <a:p>
            <a:r>
              <a:rPr lang="zh-TW" altLang="en-US" dirty="0" smtClean="0"/>
              <a:t>要注意力量的</a:t>
            </a:r>
            <a:r>
              <a:rPr lang="zh-TW" altLang="en-US" dirty="0"/>
              <a:t>控制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659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</a:t>
            </a:r>
            <a:r>
              <a:rPr lang="zh-TW" altLang="en-US" dirty="0" smtClean="0"/>
              <a:t>大挑戰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78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槓桿原理包含哪構造？</a:t>
            </a:r>
            <a:endParaRPr lang="zh-TW" altLang="en-US" dirty="0"/>
          </a:p>
        </p:txBody>
      </p:sp>
      <p:pic>
        <p:nvPicPr>
          <p:cNvPr id="4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</a:t>
            </a:r>
            <a:r>
              <a:rPr lang="zh-TW" altLang="en-US" dirty="0"/>
              <a:t>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有幾種槓桿的種類</a:t>
            </a:r>
            <a:endParaRPr lang="en-US" altLang="zh-TW" dirty="0" smtClean="0"/>
          </a:p>
          <a:p>
            <a:r>
              <a:rPr lang="zh-TW" altLang="en-US" dirty="0" smtClean="0"/>
              <a:t>日常生活</a:t>
            </a:r>
            <a:r>
              <a:rPr lang="zh-TW" altLang="en-US" dirty="0"/>
              <a:t>有哪些</a:t>
            </a:r>
            <a:r>
              <a:rPr lang="zh-TW" altLang="en-US" dirty="0" smtClean="0"/>
              <a:t>應用槓桿原理的例子？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你</a:t>
            </a:r>
            <a:r>
              <a:rPr lang="zh-TW" altLang="en-US" dirty="0" smtClean="0"/>
              <a:t>覺得槓桿有什麼功用？</a:t>
            </a:r>
            <a:endParaRPr lang="en-US" altLang="zh-TW" dirty="0" smtClean="0"/>
          </a:p>
          <a:p>
            <a:r>
              <a:rPr lang="zh-TW" altLang="en-US" dirty="0" smtClean="0"/>
              <a:t>這些功用對生活有什麼幫助</a:t>
            </a:r>
            <a:r>
              <a:rPr lang="zh-TW" altLang="en-US" dirty="0"/>
              <a:t>？</a:t>
            </a:r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3" descr="D:\gobox\10專案\國科會\第一期\100年8月-101年7月\文化取向課本\子三\00國科會出版教材\1010216_L1-8課本圖片更換\p252628討論02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315912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9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j-ea"/>
              </a:rPr>
              <a:t>小組討論與發表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D:\gobox\10專案\國科會\第一期\100年8月-101年7月\文化取向課本\子三\00國科會出版教材\1010216_L1-8課本圖片更換\p28決定01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536280" cy="34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7B9899"/>
                </a:solidFill>
                <a:latin typeface="華康圓體注音" pitchFamily="18" charset="-120"/>
                <a:ea typeface="華康圓體注音" pitchFamily="18" charset="-120"/>
              </a:rPr>
              <a:t>善用工具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6104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84213" y="5084763"/>
            <a:ext cx="799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3600">
                <a:latin typeface="華康圓體注音" pitchFamily="18" charset="-120"/>
                <a:ea typeface="華康圓體注音" pitchFamily="18" charset="-120"/>
              </a:rPr>
              <a:t>善用工具，可以幫助我們順利完成工作。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60742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5400" dirty="0" smtClean="0">
                <a:latin typeface="華康圓體注音" pitchFamily="18" charset="-120"/>
                <a:ea typeface="華康圓體注音" pitchFamily="18" charset="-120"/>
              </a:rPr>
              <a:t>認識槓桿原理</a:t>
            </a:r>
            <a:endParaRPr lang="zh-TW" altLang="en-US" sz="5400" dirty="0">
              <a:latin typeface="華康圓體注音" pitchFamily="18" charset="-120"/>
              <a:ea typeface="華康圓體注音" pitchFamily="18" charset="-120"/>
            </a:endParaRPr>
          </a:p>
        </p:txBody>
      </p:sp>
      <p:grpSp>
        <p:nvGrpSpPr>
          <p:cNvPr id="18435" name="群組 9"/>
          <p:cNvGrpSpPr>
            <a:grpSpLocks/>
          </p:cNvGrpSpPr>
          <p:nvPr/>
        </p:nvGrpSpPr>
        <p:grpSpPr bwMode="auto">
          <a:xfrm>
            <a:off x="-63500" y="1412875"/>
            <a:ext cx="9207500" cy="5256213"/>
            <a:chOff x="-63288" y="1412776"/>
            <a:chExt cx="9207288" cy="5256584"/>
          </a:xfrm>
        </p:grpSpPr>
        <p:pic>
          <p:nvPicPr>
            <p:cNvPr id="184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288" y="1412776"/>
              <a:ext cx="9207288" cy="525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11" y="1484219"/>
              <a:ext cx="5651370" cy="720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7" name="向下箭號 6"/>
          <p:cNvSpPr/>
          <p:nvPr/>
        </p:nvSpPr>
        <p:spPr>
          <a:xfrm>
            <a:off x="7451725" y="3573463"/>
            <a:ext cx="504825" cy="1295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 flipV="1">
            <a:off x="2555875" y="5229225"/>
            <a:ext cx="431800" cy="1079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等腰三角形 8"/>
          <p:cNvSpPr/>
          <p:nvPr/>
        </p:nvSpPr>
        <p:spPr>
          <a:xfrm>
            <a:off x="3492500" y="5445125"/>
            <a:ext cx="792163" cy="720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4400" dirty="0" smtClean="0">
                <a:latin typeface="華康圓體注音" pitchFamily="18" charset="-120"/>
                <a:ea typeface="華康圓體注音" pitchFamily="18" charset="-120"/>
              </a:rPr>
              <a:t>認識槓桿原理</a:t>
            </a:r>
            <a:endParaRPr lang="zh-TW" altLang="en-US" sz="4400" dirty="0">
              <a:latin typeface="華康圓體注音" pitchFamily="18" charset="-120"/>
              <a:ea typeface="華康圓體注音" pitchFamily="18" charset="-120"/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>
          <a:xfrm>
            <a:off x="684213" y="2276475"/>
            <a:ext cx="3405187" cy="305435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支點</a:t>
            </a:r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/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/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施力點</a:t>
            </a:r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/>
            <a:endParaRPr lang="en-US" altLang="zh-TW" smtClean="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/>
            <a:r>
              <a:rPr lang="zh-TW" altLang="en-US" smtClean="0">
                <a:latin typeface="華康圓體注音" pitchFamily="18" charset="-120"/>
                <a:ea typeface="華康圓體注音" pitchFamily="18" charset="-120"/>
              </a:rPr>
              <a:t>抗力點</a:t>
            </a:r>
          </a:p>
        </p:txBody>
      </p:sp>
      <p:sp>
        <p:nvSpPr>
          <p:cNvPr id="19460" name="內容版面配置區 2"/>
          <p:cNvSpPr txBox="1">
            <a:spLocks/>
          </p:cNvSpPr>
          <p:nvPr/>
        </p:nvSpPr>
        <p:spPr bwMode="auto">
          <a:xfrm>
            <a:off x="4572000" y="2276475"/>
            <a:ext cx="439261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2700">
                <a:latin typeface="華康圓體注音" pitchFamily="18" charset="-120"/>
                <a:ea typeface="華康圓體注音" pitchFamily="18" charset="-120"/>
              </a:rPr>
              <a:t>主動用力的地方</a:t>
            </a:r>
            <a:endParaRPr kumimoji="0" lang="en-US" altLang="zh-TW" sz="270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kumimoji="0" lang="en-US" altLang="zh-TW" sz="270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2700">
                <a:latin typeface="華康圓體注音" pitchFamily="18" charset="-120"/>
                <a:ea typeface="華康圓體注音" pitchFamily="18" charset="-120"/>
              </a:rPr>
              <a:t>支撐的地方</a:t>
            </a:r>
            <a:endParaRPr kumimoji="0" lang="en-US" altLang="zh-TW" sz="270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en-US" altLang="zh-TW" sz="2700">
              <a:latin typeface="華康圓體注音" pitchFamily="18" charset="-120"/>
              <a:ea typeface="華康圓體注音" pitchFamily="18" charset="-12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2700">
                <a:latin typeface="華康圓體注音" pitchFamily="18" charset="-120"/>
                <a:ea typeface="華康圓體注音" pitchFamily="18" charset="-120"/>
              </a:rPr>
              <a:t>有反應的地方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2411413" y="2492375"/>
            <a:ext cx="2232025" cy="1008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2700338" y="2565400"/>
            <a:ext cx="2016125" cy="9350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771775" y="4508500"/>
            <a:ext cx="2016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446</Words>
  <Application>Microsoft Office PowerPoint</Application>
  <PresentationFormat>如螢幕大小 (4:3)</PresentationFormat>
  <Paragraphs>105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華康圓體注音</vt:lpstr>
      <vt:lpstr>微軟正黑體</vt:lpstr>
      <vt:lpstr>新細明體</vt:lpstr>
      <vt:lpstr>Calibri</vt:lpstr>
      <vt:lpstr>Tw Cen MT</vt:lpstr>
      <vt:lpstr>Wingdings</vt:lpstr>
      <vt:lpstr>Wingdings 2</vt:lpstr>
      <vt:lpstr>中庸</vt:lpstr>
      <vt:lpstr>認識槓桿原理</vt:lpstr>
      <vt:lpstr>小組討論</vt:lpstr>
      <vt:lpstr>問題一</vt:lpstr>
      <vt:lpstr>問題二</vt:lpstr>
      <vt:lpstr>問題三</vt:lpstr>
      <vt:lpstr>小組討論與發表</vt:lpstr>
      <vt:lpstr>善用工具</vt:lpstr>
      <vt:lpstr>認識槓桿原理</vt:lpstr>
      <vt:lpstr>認識槓桿原理</vt:lpstr>
      <vt:lpstr>認識槓桿原理</vt:lpstr>
      <vt:lpstr>PowerPoint 簡報</vt:lpstr>
      <vt:lpstr>日常生活中槓桿原理在哪裡？</vt:lpstr>
      <vt:lpstr>省力裝置</vt:lpstr>
      <vt:lpstr>練習一下</vt:lpstr>
      <vt:lpstr>練習一下</vt:lpstr>
      <vt:lpstr>槓桿三兄弟</vt:lpstr>
      <vt:lpstr>第一類槓桿</vt:lpstr>
      <vt:lpstr>第二類槓桿</vt:lpstr>
      <vt:lpstr>第三類槓桿</vt:lpstr>
      <vt:lpstr>省力工具</vt:lpstr>
      <vt:lpstr>費力工具</vt:lpstr>
      <vt:lpstr>平衡大考驗</vt:lpstr>
      <vt:lpstr>規則</vt:lpstr>
      <vt:lpstr>投石大挑戰</vt:lpstr>
      <vt:lpstr>看誰投的遠</vt:lpstr>
      <vt:lpstr>看誰投的準</vt:lpstr>
      <vt:lpstr>APP大挑戰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74</cp:revision>
  <dcterms:created xsi:type="dcterms:W3CDTF">2013-11-12T04:22:24Z</dcterms:created>
  <dcterms:modified xsi:type="dcterms:W3CDTF">2020-04-15T08:21:48Z</dcterms:modified>
</cp:coreProperties>
</file>