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82" r:id="rId4"/>
    <p:sldId id="263" r:id="rId5"/>
    <p:sldId id="278" r:id="rId6"/>
    <p:sldId id="299" r:id="rId7"/>
    <p:sldId id="298" r:id="rId8"/>
    <p:sldId id="300" r:id="rId9"/>
    <p:sldId id="267" r:id="rId10"/>
    <p:sldId id="301" r:id="rId11"/>
    <p:sldId id="302" r:id="rId12"/>
    <p:sldId id="294" r:id="rId13"/>
    <p:sldId id="266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2248465-BB22-4E37-A7D3-96E506E6057F}" type="datetimeFigureOut">
              <a:rPr lang="zh-TW" altLang="en-US" smtClean="0"/>
              <a:t>2019/5/28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18ACFE-2A3D-4C69-A86C-D8AA0DD1D5D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8465-BB22-4E37-A7D3-96E506E6057F}" type="datetimeFigureOut">
              <a:rPr lang="zh-TW" altLang="en-US" smtClean="0"/>
              <a:t>2019/5/28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ACFE-2A3D-4C69-A86C-D8AA0DD1D5D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2248465-BB22-4E37-A7D3-96E506E6057F}" type="datetimeFigureOut">
              <a:rPr lang="zh-TW" altLang="en-US" smtClean="0"/>
              <a:t>2019/5/28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418ACFE-2A3D-4C69-A86C-D8AA0DD1D5D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8465-BB22-4E37-A7D3-96E506E6057F}" type="datetimeFigureOut">
              <a:rPr lang="zh-TW" altLang="en-US" smtClean="0"/>
              <a:t>2019/5/28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18ACFE-2A3D-4C69-A86C-D8AA0DD1D5D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8465-BB22-4E37-A7D3-96E506E6057F}" type="datetimeFigureOut">
              <a:rPr lang="zh-TW" altLang="en-US" smtClean="0"/>
              <a:t>2019/5/28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418ACFE-2A3D-4C69-A86C-D8AA0DD1D5D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2248465-BB22-4E37-A7D3-96E506E6057F}" type="datetimeFigureOut">
              <a:rPr lang="zh-TW" altLang="en-US" smtClean="0"/>
              <a:t>2019/5/28</a:t>
            </a:fld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418ACFE-2A3D-4C69-A86C-D8AA0DD1D5D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2248465-BB22-4E37-A7D3-96E506E6057F}" type="datetimeFigureOut">
              <a:rPr lang="zh-TW" altLang="en-US" smtClean="0"/>
              <a:t>2019/5/28</a:t>
            </a:fld>
            <a:endParaRPr lang="zh-TW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418ACFE-2A3D-4C69-A86C-D8AA0DD1D5D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8465-BB22-4E37-A7D3-96E506E6057F}" type="datetimeFigureOut">
              <a:rPr lang="zh-TW" altLang="en-US" smtClean="0"/>
              <a:t>2019/5/28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18ACFE-2A3D-4C69-A86C-D8AA0DD1D5D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8465-BB22-4E37-A7D3-96E506E6057F}" type="datetimeFigureOut">
              <a:rPr lang="zh-TW" altLang="en-US" smtClean="0"/>
              <a:t>2019/5/28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18ACFE-2A3D-4C69-A86C-D8AA0DD1D5D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8465-BB22-4E37-A7D3-96E506E6057F}" type="datetimeFigureOut">
              <a:rPr lang="zh-TW" altLang="en-US" smtClean="0"/>
              <a:t>2019/5/28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18ACFE-2A3D-4C69-A86C-D8AA0DD1D5D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2248465-BB22-4E37-A7D3-96E506E6057F}" type="datetimeFigureOut">
              <a:rPr lang="zh-TW" altLang="en-US" smtClean="0"/>
              <a:t>2019/5/28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418ACFE-2A3D-4C69-A86C-D8AA0DD1D5D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2248465-BB22-4E37-A7D3-96E506E6057F}" type="datetimeFigureOut">
              <a:rPr lang="zh-TW" altLang="en-US" smtClean="0"/>
              <a:t>2019/5/28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418ACFE-2A3D-4C69-A86C-D8AA0DD1D5D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tx2">
                    <a:satMod val="130000"/>
                  </a:schemeClr>
                </a:solidFill>
                <a:latin typeface="+mj-ea"/>
              </a:rPr>
              <a:t>認識風力能</a:t>
            </a:r>
            <a:endParaRPr lang="zh-TW" altLang="en-US" dirty="0">
              <a:solidFill>
                <a:schemeClr val="tx2">
                  <a:satMod val="130000"/>
                </a:schemeClr>
              </a:solidFill>
              <a:latin typeface="+mj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algn="r"/>
            <a:r>
              <a:rPr lang="zh-TW" altLang="zh-TW" b="1" dirty="0" smtClean="0"/>
              <a:t>原住民</a:t>
            </a:r>
            <a:r>
              <a:rPr lang="zh-TW" altLang="zh-TW" b="1" dirty="0"/>
              <a:t>學童數位</a:t>
            </a:r>
            <a:r>
              <a:rPr lang="en-US" altLang="zh-TW" b="1" dirty="0"/>
              <a:t>CPS</a:t>
            </a:r>
            <a:r>
              <a:rPr lang="zh-TW" altLang="zh-TW" b="1" dirty="0"/>
              <a:t>能源課程建置及發展之研究</a:t>
            </a:r>
            <a:endParaRPr lang="zh-TW" alt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48680"/>
            <a:ext cx="5030714" cy="420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85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風向指的是？</a:t>
            </a:r>
            <a:endParaRPr lang="zh-TW" altLang="en-US" dirty="0" smtClean="0">
              <a:latin typeface="華康圓體注音" pitchFamily="18" charset="-120"/>
              <a:ea typeface="華康圓體注音" pitchFamily="18" charset="-120"/>
            </a:endParaRPr>
          </a:p>
        </p:txBody>
      </p:sp>
      <p:grpSp>
        <p:nvGrpSpPr>
          <p:cNvPr id="18435" name="群組 11"/>
          <p:cNvGrpSpPr>
            <a:grpSpLocks/>
          </p:cNvGrpSpPr>
          <p:nvPr/>
        </p:nvGrpSpPr>
        <p:grpSpPr bwMode="auto">
          <a:xfrm>
            <a:off x="476251" y="1463045"/>
            <a:ext cx="8675687" cy="3386137"/>
            <a:chOff x="467544" y="2348880"/>
            <a:chExt cx="8676456" cy="3385170"/>
          </a:xfrm>
        </p:grpSpPr>
        <p:pic>
          <p:nvPicPr>
            <p:cNvPr id="18438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348880"/>
              <a:ext cx="3672408" cy="182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9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" y="3429000"/>
              <a:ext cx="8591550" cy="2305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矩形 9"/>
            <p:cNvSpPr/>
            <p:nvPr/>
          </p:nvSpPr>
          <p:spPr>
            <a:xfrm>
              <a:off x="4931990" y="4653272"/>
              <a:ext cx="720789" cy="7205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612019" y="4653272"/>
              <a:ext cx="719202" cy="7205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1979613" y="4221163"/>
            <a:ext cx="50403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風來的方向？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還是風去的方向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2124075" y="5589588"/>
            <a:ext cx="46799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4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風來的方向</a:t>
            </a:r>
            <a:endParaRPr lang="zh-TW" altLang="en-US" sz="4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983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判斷風向</a:t>
            </a:r>
          </a:p>
        </p:txBody>
      </p:sp>
      <p:grpSp>
        <p:nvGrpSpPr>
          <p:cNvPr id="19459" name="群組 14"/>
          <p:cNvGrpSpPr>
            <a:grpSpLocks/>
          </p:cNvGrpSpPr>
          <p:nvPr/>
        </p:nvGrpSpPr>
        <p:grpSpPr bwMode="auto">
          <a:xfrm>
            <a:off x="899593" y="1484784"/>
            <a:ext cx="6911702" cy="5717703"/>
            <a:chOff x="1190069" y="980728"/>
            <a:chExt cx="6910323" cy="5718802"/>
          </a:xfrm>
        </p:grpSpPr>
        <p:pic>
          <p:nvPicPr>
            <p:cNvPr id="19464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980728"/>
              <a:ext cx="6408712" cy="5437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矩形 11"/>
            <p:cNvSpPr/>
            <p:nvPr/>
          </p:nvSpPr>
          <p:spPr>
            <a:xfrm>
              <a:off x="1190069" y="5691274"/>
              <a:ext cx="1223718" cy="1008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cxnSp>
        <p:nvCxnSpPr>
          <p:cNvPr id="18" name="直線單箭頭接點 17"/>
          <p:cNvCxnSpPr/>
          <p:nvPr/>
        </p:nvCxnSpPr>
        <p:spPr>
          <a:xfrm rot="5400000">
            <a:off x="3886200" y="2888928"/>
            <a:ext cx="15113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>
            <a:off x="2482056" y="4077172"/>
            <a:ext cx="1509713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rot="10800000">
            <a:off x="5218906" y="4077172"/>
            <a:ext cx="1439863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rot="5400000" flipH="1" flipV="1">
            <a:off x="3995738" y="5516240"/>
            <a:ext cx="1295400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單箭頭接點 2"/>
          <p:cNvCxnSpPr/>
          <p:nvPr/>
        </p:nvCxnSpPr>
        <p:spPr>
          <a:xfrm>
            <a:off x="3236911" y="2709019"/>
            <a:ext cx="2701925" cy="2736304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64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風力能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878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tx2">
                    <a:satMod val="130000"/>
                  </a:schemeClr>
                </a:solidFill>
                <a:latin typeface="+mj-ea"/>
              </a:rPr>
              <a:t>射箭</a:t>
            </a:r>
            <a:r>
              <a:rPr lang="en-US" altLang="zh-TW" dirty="0" smtClean="0">
                <a:solidFill>
                  <a:schemeClr val="tx2">
                    <a:satMod val="130000"/>
                  </a:schemeClr>
                </a:solidFill>
                <a:latin typeface="+mj-ea"/>
              </a:rPr>
              <a:t>PK</a:t>
            </a:r>
            <a:r>
              <a:rPr lang="zh-TW" altLang="en-US" dirty="0" smtClean="0">
                <a:solidFill>
                  <a:schemeClr val="tx2">
                    <a:satMod val="130000"/>
                  </a:schemeClr>
                </a:solidFill>
                <a:latin typeface="+mj-ea"/>
              </a:rPr>
              <a:t>賽</a:t>
            </a:r>
            <a:endParaRPr lang="zh-TW" altLang="en-US" dirty="0">
              <a:solidFill>
                <a:schemeClr val="tx2">
                  <a:satMod val="130000"/>
                </a:schemeClr>
              </a:solidFill>
              <a:latin typeface="+mj-ea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908758" cy="475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328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捕抓飛鼠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28670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你會在河邊或溪邊做什麼？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飛鼠其實不是靠「飛」，而是靠「</a:t>
            </a:r>
            <a:r>
              <a:rPr lang="zh-TW" altLang="en-US" dirty="0" smtClean="0"/>
              <a:t>滑翔</a:t>
            </a:r>
            <a:r>
              <a:rPr lang="zh-TW" altLang="en-US" dirty="0"/>
              <a:t>」來</a:t>
            </a:r>
            <a:r>
              <a:rPr lang="zh-TW" altLang="en-US" dirty="0" smtClean="0"/>
              <a:t>移動</a:t>
            </a:r>
            <a:r>
              <a:rPr lang="en-US" altLang="zh-TW" dirty="0" smtClean="0"/>
              <a:t>‧</a:t>
            </a:r>
            <a:endParaRPr lang="en-US" altLang="zh-TW" dirty="0"/>
          </a:p>
          <a:p>
            <a:r>
              <a:rPr lang="zh-TW" altLang="en-US" dirty="0" smtClean="0"/>
              <a:t>鳥類</a:t>
            </a:r>
            <a:r>
              <a:rPr lang="zh-TW" altLang="en-US" dirty="0"/>
              <a:t>飛翔是靠著翅膀的</a:t>
            </a:r>
            <a:r>
              <a:rPr lang="zh-TW" altLang="en-US" dirty="0" smtClean="0"/>
              <a:t>振動</a:t>
            </a:r>
            <a:r>
              <a:rPr lang="zh-TW" altLang="en-US" dirty="0"/>
              <a:t>產生動力，而飛鼠是靠著前、後腳</a:t>
            </a:r>
            <a:r>
              <a:rPr lang="zh-TW" altLang="en-US" dirty="0" smtClean="0"/>
              <a:t>間稱為</a:t>
            </a:r>
            <a:r>
              <a:rPr lang="zh-TW" altLang="en-US" dirty="0"/>
              <a:t>「飛膜」的翼膜，藉著上昇氣流</a:t>
            </a:r>
            <a:r>
              <a:rPr lang="zh-TW" altLang="en-US" dirty="0" smtClean="0"/>
              <a:t>來滑翔</a:t>
            </a:r>
            <a:r>
              <a:rPr lang="zh-TW" altLang="en-US" dirty="0"/>
              <a:t>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158" y="3717032"/>
            <a:ext cx="6948264" cy="333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26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空氣的特性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4956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熱漲冷縮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空氣跟物體一樣，遇到熱會膨脹，遇到冷會縮小</a:t>
            </a:r>
            <a:endParaRPr lang="zh-TW" altLang="en-US" dirty="0"/>
          </a:p>
        </p:txBody>
      </p:sp>
      <p:grpSp>
        <p:nvGrpSpPr>
          <p:cNvPr id="24" name="群組 23"/>
          <p:cNvGrpSpPr/>
          <p:nvPr/>
        </p:nvGrpSpPr>
        <p:grpSpPr>
          <a:xfrm>
            <a:off x="1158827" y="3883845"/>
            <a:ext cx="1124448" cy="1124448"/>
            <a:chOff x="1158827" y="3883845"/>
            <a:chExt cx="1124448" cy="1124448"/>
          </a:xfrm>
        </p:grpSpPr>
        <p:sp>
          <p:nvSpPr>
            <p:cNvPr id="7" name="橢圓 6"/>
            <p:cNvSpPr/>
            <p:nvPr/>
          </p:nvSpPr>
          <p:spPr>
            <a:xfrm>
              <a:off x="1158827" y="3883845"/>
              <a:ext cx="540000" cy="54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橢圓 7"/>
            <p:cNvSpPr/>
            <p:nvPr/>
          </p:nvSpPr>
          <p:spPr>
            <a:xfrm>
              <a:off x="1743275" y="3895651"/>
              <a:ext cx="540000" cy="54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橢圓 8"/>
            <p:cNvSpPr/>
            <p:nvPr/>
          </p:nvSpPr>
          <p:spPr>
            <a:xfrm>
              <a:off x="1158827" y="4468293"/>
              <a:ext cx="540000" cy="54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橢圓 9"/>
            <p:cNvSpPr/>
            <p:nvPr/>
          </p:nvSpPr>
          <p:spPr>
            <a:xfrm>
              <a:off x="1743275" y="4468293"/>
              <a:ext cx="540000" cy="54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3889251" y="2426101"/>
            <a:ext cx="1507856" cy="1547744"/>
            <a:chOff x="3889251" y="2426101"/>
            <a:chExt cx="1507856" cy="1547744"/>
          </a:xfrm>
        </p:grpSpPr>
        <p:sp>
          <p:nvSpPr>
            <p:cNvPr id="11" name="橢圓 10"/>
            <p:cNvSpPr/>
            <p:nvPr/>
          </p:nvSpPr>
          <p:spPr>
            <a:xfrm>
              <a:off x="3889251" y="2426101"/>
              <a:ext cx="720000" cy="72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橢圓 11"/>
            <p:cNvSpPr/>
            <p:nvPr/>
          </p:nvSpPr>
          <p:spPr>
            <a:xfrm>
              <a:off x="4677107" y="2426101"/>
              <a:ext cx="720000" cy="72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橢圓 12"/>
            <p:cNvSpPr/>
            <p:nvPr/>
          </p:nvSpPr>
          <p:spPr>
            <a:xfrm>
              <a:off x="3889251" y="3214931"/>
              <a:ext cx="720000" cy="72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橢圓 13"/>
            <p:cNvSpPr/>
            <p:nvPr/>
          </p:nvSpPr>
          <p:spPr>
            <a:xfrm>
              <a:off x="4677107" y="3253845"/>
              <a:ext cx="720000" cy="72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4141385" y="5087777"/>
            <a:ext cx="837929" cy="815372"/>
            <a:chOff x="4141385" y="5087777"/>
            <a:chExt cx="837929" cy="815372"/>
          </a:xfrm>
        </p:grpSpPr>
        <p:sp>
          <p:nvSpPr>
            <p:cNvPr id="15" name="橢圓 14"/>
            <p:cNvSpPr/>
            <p:nvPr/>
          </p:nvSpPr>
          <p:spPr>
            <a:xfrm>
              <a:off x="4141385" y="5087777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橢圓 15"/>
            <p:cNvSpPr/>
            <p:nvPr/>
          </p:nvSpPr>
          <p:spPr>
            <a:xfrm>
              <a:off x="4619314" y="5099583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橢圓 16"/>
            <p:cNvSpPr/>
            <p:nvPr/>
          </p:nvSpPr>
          <p:spPr>
            <a:xfrm>
              <a:off x="4141385" y="5531931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橢圓 17"/>
            <p:cNvSpPr/>
            <p:nvPr/>
          </p:nvSpPr>
          <p:spPr>
            <a:xfrm>
              <a:off x="4619314" y="5543149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2220328" y="2900528"/>
            <a:ext cx="1559584" cy="983317"/>
            <a:chOff x="2220328" y="2900528"/>
            <a:chExt cx="1559584" cy="983317"/>
          </a:xfrm>
        </p:grpSpPr>
        <p:cxnSp>
          <p:nvCxnSpPr>
            <p:cNvPr id="20" name="直線單箭頭接點 19"/>
            <p:cNvCxnSpPr/>
            <p:nvPr/>
          </p:nvCxnSpPr>
          <p:spPr>
            <a:xfrm flipV="1">
              <a:off x="2555776" y="3146101"/>
              <a:ext cx="1224136" cy="73774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字方塊 21"/>
            <p:cNvSpPr txBox="1"/>
            <p:nvPr/>
          </p:nvSpPr>
          <p:spPr>
            <a:xfrm>
              <a:off x="2220328" y="2900528"/>
              <a:ext cx="95410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000" dirty="0" smtClean="0">
                  <a:solidFill>
                    <a:srgbClr val="FF0000"/>
                  </a:solidFill>
                </a:rPr>
                <a:t>熱漲</a:t>
              </a:r>
              <a:endParaRPr lang="zh-TW" altLang="en-US" sz="3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2293581" y="4805405"/>
            <a:ext cx="1486331" cy="1064572"/>
            <a:chOff x="2293581" y="4805405"/>
            <a:chExt cx="1486331" cy="1064572"/>
          </a:xfrm>
        </p:grpSpPr>
        <p:cxnSp>
          <p:nvCxnSpPr>
            <p:cNvPr id="21" name="直線單箭頭接點 20"/>
            <p:cNvCxnSpPr/>
            <p:nvPr/>
          </p:nvCxnSpPr>
          <p:spPr>
            <a:xfrm>
              <a:off x="2555776" y="4805405"/>
              <a:ext cx="1224136" cy="737744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字方塊 22"/>
            <p:cNvSpPr txBox="1"/>
            <p:nvPr/>
          </p:nvSpPr>
          <p:spPr>
            <a:xfrm>
              <a:off x="2293581" y="5315979"/>
              <a:ext cx="95410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000" dirty="0" smtClean="0">
                  <a:solidFill>
                    <a:srgbClr val="00B0F0"/>
                  </a:solidFill>
                </a:rPr>
                <a:t>冷縮</a:t>
              </a:r>
              <a:endParaRPr lang="zh-TW" altLang="en-US" sz="3000" dirty="0">
                <a:solidFill>
                  <a:srgbClr val="00B0F0"/>
                </a:solidFill>
              </a:endParaRPr>
            </a:p>
          </p:txBody>
        </p:sp>
      </p:grpSp>
      <p:sp>
        <p:nvSpPr>
          <p:cNvPr id="29" name="文字方塊 28"/>
          <p:cNvSpPr txBox="1"/>
          <p:nvPr/>
        </p:nvSpPr>
        <p:spPr>
          <a:xfrm>
            <a:off x="5868144" y="3973948"/>
            <a:ext cx="2877711" cy="2400657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3000" dirty="0" smtClean="0"/>
              <a:t>注意！雖然空氣</a:t>
            </a:r>
            <a:endParaRPr lang="en-US" altLang="zh-TW" sz="3000" dirty="0" smtClean="0"/>
          </a:p>
          <a:p>
            <a:r>
              <a:rPr lang="zh-TW" altLang="en-US" sz="3000" dirty="0" smtClean="0"/>
              <a:t>因為溫度影響而</a:t>
            </a:r>
            <a:endParaRPr lang="en-US" altLang="zh-TW" sz="3000" dirty="0" smtClean="0"/>
          </a:p>
          <a:p>
            <a:r>
              <a:rPr lang="zh-TW" altLang="en-US" sz="3000" dirty="0" smtClean="0"/>
              <a:t>改變了體積，但</a:t>
            </a:r>
            <a:endParaRPr lang="en-US" altLang="zh-TW" sz="3000" dirty="0" smtClean="0"/>
          </a:p>
          <a:p>
            <a:r>
              <a:rPr lang="zh-TW" altLang="en-US" sz="3000" dirty="0" smtClean="0"/>
              <a:t>重量卻是不會改</a:t>
            </a:r>
            <a:endParaRPr lang="en-US" altLang="zh-TW" sz="3000" dirty="0" smtClean="0"/>
          </a:p>
          <a:p>
            <a:r>
              <a:rPr lang="zh-TW" altLang="en-US" sz="3000" dirty="0" smtClean="0"/>
              <a:t>變的。</a:t>
            </a:r>
            <a:endParaRPr lang="zh-TW" altLang="en-US" sz="3000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110979" y="5100073"/>
            <a:ext cx="17235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/>
              <a:t>空氣分子</a:t>
            </a:r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94551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空氣的重量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想一想，如果每個空氣分子都一樣重</a:t>
            </a:r>
            <a:r>
              <a:rPr lang="en-US" altLang="zh-TW" dirty="0" smtClean="0"/>
              <a:t>(</a:t>
            </a:r>
            <a:r>
              <a:rPr lang="zh-TW" altLang="en-US" dirty="0" smtClean="0"/>
              <a:t>雖然體積不同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，那麼熱空氣跟冷空氣哪個比較重呢？</a:t>
            </a:r>
            <a:endParaRPr lang="zh-TW" altLang="en-US" dirty="0"/>
          </a:p>
        </p:txBody>
      </p:sp>
      <p:grpSp>
        <p:nvGrpSpPr>
          <p:cNvPr id="24" name="群組 23"/>
          <p:cNvGrpSpPr/>
          <p:nvPr/>
        </p:nvGrpSpPr>
        <p:grpSpPr>
          <a:xfrm>
            <a:off x="971600" y="2996952"/>
            <a:ext cx="3168352" cy="3312368"/>
            <a:chOff x="971600" y="2996952"/>
            <a:chExt cx="3168352" cy="3312368"/>
          </a:xfrm>
        </p:grpSpPr>
        <p:sp>
          <p:nvSpPr>
            <p:cNvPr id="6" name="矩形 5"/>
            <p:cNvSpPr/>
            <p:nvPr/>
          </p:nvSpPr>
          <p:spPr>
            <a:xfrm>
              <a:off x="971600" y="2996952"/>
              <a:ext cx="3168352" cy="3312368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橢圓 7"/>
            <p:cNvSpPr/>
            <p:nvPr/>
          </p:nvSpPr>
          <p:spPr>
            <a:xfrm>
              <a:off x="999034" y="3105392"/>
              <a:ext cx="720000" cy="72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橢圓 8"/>
            <p:cNvSpPr/>
            <p:nvPr/>
          </p:nvSpPr>
          <p:spPr>
            <a:xfrm>
              <a:off x="1786890" y="3105392"/>
              <a:ext cx="720000" cy="72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橢圓 9"/>
            <p:cNvSpPr/>
            <p:nvPr/>
          </p:nvSpPr>
          <p:spPr>
            <a:xfrm>
              <a:off x="999034" y="3894222"/>
              <a:ext cx="720000" cy="72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橢圓 10"/>
            <p:cNvSpPr/>
            <p:nvPr/>
          </p:nvSpPr>
          <p:spPr>
            <a:xfrm>
              <a:off x="1786890" y="3933136"/>
              <a:ext cx="720000" cy="72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橢圓 11"/>
            <p:cNvSpPr/>
            <p:nvPr/>
          </p:nvSpPr>
          <p:spPr>
            <a:xfrm>
              <a:off x="2555776" y="3094396"/>
              <a:ext cx="720000" cy="72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橢圓 12"/>
            <p:cNvSpPr/>
            <p:nvPr/>
          </p:nvSpPr>
          <p:spPr>
            <a:xfrm>
              <a:off x="3343632" y="3094396"/>
              <a:ext cx="720000" cy="72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橢圓 13"/>
            <p:cNvSpPr/>
            <p:nvPr/>
          </p:nvSpPr>
          <p:spPr>
            <a:xfrm>
              <a:off x="2555776" y="3883226"/>
              <a:ext cx="720000" cy="72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橢圓 14"/>
            <p:cNvSpPr/>
            <p:nvPr/>
          </p:nvSpPr>
          <p:spPr>
            <a:xfrm>
              <a:off x="3343632" y="3922140"/>
              <a:ext cx="720000" cy="72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橢圓 15"/>
            <p:cNvSpPr/>
            <p:nvPr/>
          </p:nvSpPr>
          <p:spPr>
            <a:xfrm>
              <a:off x="985888" y="4736140"/>
              <a:ext cx="720000" cy="72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橢圓 16"/>
            <p:cNvSpPr/>
            <p:nvPr/>
          </p:nvSpPr>
          <p:spPr>
            <a:xfrm>
              <a:off x="1773744" y="4736140"/>
              <a:ext cx="720000" cy="72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橢圓 17"/>
            <p:cNvSpPr/>
            <p:nvPr/>
          </p:nvSpPr>
          <p:spPr>
            <a:xfrm>
              <a:off x="985888" y="5524970"/>
              <a:ext cx="720000" cy="72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橢圓 18"/>
            <p:cNvSpPr/>
            <p:nvPr/>
          </p:nvSpPr>
          <p:spPr>
            <a:xfrm>
              <a:off x="1773744" y="5563884"/>
              <a:ext cx="720000" cy="72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橢圓 19"/>
            <p:cNvSpPr/>
            <p:nvPr/>
          </p:nvSpPr>
          <p:spPr>
            <a:xfrm>
              <a:off x="2542630" y="4725144"/>
              <a:ext cx="720000" cy="72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橢圓 20"/>
            <p:cNvSpPr/>
            <p:nvPr/>
          </p:nvSpPr>
          <p:spPr>
            <a:xfrm>
              <a:off x="3330486" y="4725144"/>
              <a:ext cx="720000" cy="72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橢圓 21"/>
            <p:cNvSpPr/>
            <p:nvPr/>
          </p:nvSpPr>
          <p:spPr>
            <a:xfrm>
              <a:off x="2542630" y="5513974"/>
              <a:ext cx="720000" cy="72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橢圓 22"/>
            <p:cNvSpPr/>
            <p:nvPr/>
          </p:nvSpPr>
          <p:spPr>
            <a:xfrm>
              <a:off x="3330486" y="5552888"/>
              <a:ext cx="720000" cy="72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7" name="群組 66"/>
          <p:cNvGrpSpPr/>
          <p:nvPr/>
        </p:nvGrpSpPr>
        <p:grpSpPr>
          <a:xfrm>
            <a:off x="4953232" y="2996952"/>
            <a:ext cx="3168352" cy="3312368"/>
            <a:chOff x="4644008" y="2996952"/>
            <a:chExt cx="3168352" cy="3312368"/>
          </a:xfrm>
        </p:grpSpPr>
        <p:sp>
          <p:nvSpPr>
            <p:cNvPr id="7" name="矩形 6"/>
            <p:cNvSpPr/>
            <p:nvPr/>
          </p:nvSpPr>
          <p:spPr>
            <a:xfrm>
              <a:off x="4644008" y="2996952"/>
              <a:ext cx="3168352" cy="3312368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橢圓 24"/>
            <p:cNvSpPr/>
            <p:nvPr/>
          </p:nvSpPr>
          <p:spPr>
            <a:xfrm>
              <a:off x="4726590" y="308259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橢圓 25"/>
            <p:cNvSpPr/>
            <p:nvPr/>
          </p:nvSpPr>
          <p:spPr>
            <a:xfrm>
              <a:off x="5204519" y="3094396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橢圓 26"/>
            <p:cNvSpPr/>
            <p:nvPr/>
          </p:nvSpPr>
          <p:spPr>
            <a:xfrm>
              <a:off x="4726590" y="3526744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橢圓 27"/>
            <p:cNvSpPr/>
            <p:nvPr/>
          </p:nvSpPr>
          <p:spPr>
            <a:xfrm>
              <a:off x="5204519" y="3537962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橢圓 28"/>
            <p:cNvSpPr/>
            <p:nvPr/>
          </p:nvSpPr>
          <p:spPr>
            <a:xfrm>
              <a:off x="5750255" y="3096684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橢圓 29"/>
            <p:cNvSpPr/>
            <p:nvPr/>
          </p:nvSpPr>
          <p:spPr>
            <a:xfrm>
              <a:off x="6228184" y="310849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橢圓 30"/>
            <p:cNvSpPr/>
            <p:nvPr/>
          </p:nvSpPr>
          <p:spPr>
            <a:xfrm>
              <a:off x="5750255" y="3540838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橢圓 31"/>
            <p:cNvSpPr/>
            <p:nvPr/>
          </p:nvSpPr>
          <p:spPr>
            <a:xfrm>
              <a:off x="6228184" y="3552056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橢圓 32"/>
            <p:cNvSpPr/>
            <p:nvPr/>
          </p:nvSpPr>
          <p:spPr>
            <a:xfrm>
              <a:off x="6758367" y="3102457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橢圓 33"/>
            <p:cNvSpPr/>
            <p:nvPr/>
          </p:nvSpPr>
          <p:spPr>
            <a:xfrm>
              <a:off x="7236296" y="3114263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橢圓 34"/>
            <p:cNvSpPr/>
            <p:nvPr/>
          </p:nvSpPr>
          <p:spPr>
            <a:xfrm>
              <a:off x="6758367" y="3546611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橢圓 35"/>
            <p:cNvSpPr/>
            <p:nvPr/>
          </p:nvSpPr>
          <p:spPr>
            <a:xfrm>
              <a:off x="7236296" y="3557829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橢圓 36"/>
            <p:cNvSpPr/>
            <p:nvPr/>
          </p:nvSpPr>
          <p:spPr>
            <a:xfrm>
              <a:off x="4761061" y="4047928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橢圓 37"/>
            <p:cNvSpPr/>
            <p:nvPr/>
          </p:nvSpPr>
          <p:spPr>
            <a:xfrm>
              <a:off x="5238990" y="4059734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橢圓 38"/>
            <p:cNvSpPr/>
            <p:nvPr/>
          </p:nvSpPr>
          <p:spPr>
            <a:xfrm>
              <a:off x="4761061" y="4521226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橢圓 39"/>
            <p:cNvSpPr/>
            <p:nvPr/>
          </p:nvSpPr>
          <p:spPr>
            <a:xfrm>
              <a:off x="5238990" y="4532444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橢圓 40"/>
            <p:cNvSpPr/>
            <p:nvPr/>
          </p:nvSpPr>
          <p:spPr>
            <a:xfrm>
              <a:off x="5784726" y="4062022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橢圓 41"/>
            <p:cNvSpPr/>
            <p:nvPr/>
          </p:nvSpPr>
          <p:spPr>
            <a:xfrm>
              <a:off x="6262655" y="4073828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橢圓 42"/>
            <p:cNvSpPr/>
            <p:nvPr/>
          </p:nvSpPr>
          <p:spPr>
            <a:xfrm>
              <a:off x="5784726" y="453532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橢圓 43"/>
            <p:cNvSpPr/>
            <p:nvPr/>
          </p:nvSpPr>
          <p:spPr>
            <a:xfrm>
              <a:off x="6262655" y="4546538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橢圓 44"/>
            <p:cNvSpPr/>
            <p:nvPr/>
          </p:nvSpPr>
          <p:spPr>
            <a:xfrm>
              <a:off x="6792838" y="4067795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6" name="橢圓 45"/>
            <p:cNvSpPr/>
            <p:nvPr/>
          </p:nvSpPr>
          <p:spPr>
            <a:xfrm>
              <a:off x="7270767" y="4079601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橢圓 46"/>
            <p:cNvSpPr/>
            <p:nvPr/>
          </p:nvSpPr>
          <p:spPr>
            <a:xfrm>
              <a:off x="6792838" y="4541093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橢圓 47"/>
            <p:cNvSpPr/>
            <p:nvPr/>
          </p:nvSpPr>
          <p:spPr>
            <a:xfrm>
              <a:off x="7270767" y="4552311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橢圓 48"/>
            <p:cNvSpPr/>
            <p:nvPr/>
          </p:nvSpPr>
          <p:spPr>
            <a:xfrm>
              <a:off x="4761061" y="4977606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0" name="橢圓 49"/>
            <p:cNvSpPr/>
            <p:nvPr/>
          </p:nvSpPr>
          <p:spPr>
            <a:xfrm>
              <a:off x="5238990" y="4989412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1" name="橢圓 50"/>
            <p:cNvSpPr/>
            <p:nvPr/>
          </p:nvSpPr>
          <p:spPr>
            <a:xfrm>
              <a:off x="4761061" y="542176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2" name="橢圓 51"/>
            <p:cNvSpPr/>
            <p:nvPr/>
          </p:nvSpPr>
          <p:spPr>
            <a:xfrm>
              <a:off x="5238990" y="5432978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橢圓 52"/>
            <p:cNvSpPr/>
            <p:nvPr/>
          </p:nvSpPr>
          <p:spPr>
            <a:xfrm>
              <a:off x="5784726" y="499170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橢圓 53"/>
            <p:cNvSpPr/>
            <p:nvPr/>
          </p:nvSpPr>
          <p:spPr>
            <a:xfrm>
              <a:off x="6262655" y="5003506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5" name="橢圓 54"/>
            <p:cNvSpPr/>
            <p:nvPr/>
          </p:nvSpPr>
          <p:spPr>
            <a:xfrm>
              <a:off x="5784726" y="5435854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橢圓 55"/>
            <p:cNvSpPr/>
            <p:nvPr/>
          </p:nvSpPr>
          <p:spPr>
            <a:xfrm>
              <a:off x="6262655" y="5447072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7" name="橢圓 56"/>
            <p:cNvSpPr/>
            <p:nvPr/>
          </p:nvSpPr>
          <p:spPr>
            <a:xfrm>
              <a:off x="6792838" y="4997473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8" name="橢圓 57"/>
            <p:cNvSpPr/>
            <p:nvPr/>
          </p:nvSpPr>
          <p:spPr>
            <a:xfrm>
              <a:off x="7270767" y="5009279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9" name="橢圓 58"/>
            <p:cNvSpPr/>
            <p:nvPr/>
          </p:nvSpPr>
          <p:spPr>
            <a:xfrm>
              <a:off x="6792838" y="5441627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0" name="橢圓 59"/>
            <p:cNvSpPr/>
            <p:nvPr/>
          </p:nvSpPr>
          <p:spPr>
            <a:xfrm>
              <a:off x="7270767" y="5452845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1" name="橢圓 60"/>
            <p:cNvSpPr/>
            <p:nvPr/>
          </p:nvSpPr>
          <p:spPr>
            <a:xfrm>
              <a:off x="4795532" y="5882397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2" name="橢圓 61"/>
            <p:cNvSpPr/>
            <p:nvPr/>
          </p:nvSpPr>
          <p:spPr>
            <a:xfrm>
              <a:off x="5273461" y="5893615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3" name="橢圓 62"/>
            <p:cNvSpPr/>
            <p:nvPr/>
          </p:nvSpPr>
          <p:spPr>
            <a:xfrm>
              <a:off x="5819197" y="5896491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4" name="橢圓 63"/>
            <p:cNvSpPr/>
            <p:nvPr/>
          </p:nvSpPr>
          <p:spPr>
            <a:xfrm>
              <a:off x="6297126" y="5907709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5" name="橢圓 64"/>
            <p:cNvSpPr/>
            <p:nvPr/>
          </p:nvSpPr>
          <p:spPr>
            <a:xfrm>
              <a:off x="6827309" y="5902264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6" name="橢圓 65"/>
            <p:cNvSpPr/>
            <p:nvPr/>
          </p:nvSpPr>
          <p:spPr>
            <a:xfrm>
              <a:off x="7305238" y="5913482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8" name="文字方塊 67"/>
          <p:cNvSpPr txBox="1"/>
          <p:nvPr/>
        </p:nvSpPr>
        <p:spPr>
          <a:xfrm>
            <a:off x="4752304" y="3933056"/>
            <a:ext cx="3570208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zh-TW" altLang="en-US" sz="8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冷空氣</a:t>
            </a:r>
            <a:endParaRPr lang="zh-TW" altLang="en-US" sz="8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9" name="文字方塊 68"/>
          <p:cNvSpPr txBox="1"/>
          <p:nvPr/>
        </p:nvSpPr>
        <p:spPr>
          <a:xfrm>
            <a:off x="721786" y="3998594"/>
            <a:ext cx="3570208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TW" altLang="en-US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熱空氣</a:t>
            </a:r>
            <a:endParaRPr lang="zh-TW" altLang="en-US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爆炸 1 4"/>
          <p:cNvSpPr/>
          <p:nvPr/>
        </p:nvSpPr>
        <p:spPr>
          <a:xfrm>
            <a:off x="6665973" y="5421760"/>
            <a:ext cx="2188035" cy="1463664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/>
              <a:t>重</a:t>
            </a:r>
            <a:endParaRPr lang="zh-TW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29514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空氣流動形成風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太陽光照射到地面後反射，加溫</a:t>
            </a:r>
            <a:r>
              <a:rPr lang="zh-TW" altLang="en-US" dirty="0" smtClean="0"/>
              <a:t>了地表</a:t>
            </a:r>
            <a:r>
              <a:rPr lang="zh-TW" altLang="en-US" dirty="0"/>
              <a:t>附近的空氣，使地表附近的空氣</a:t>
            </a:r>
            <a:r>
              <a:rPr lang="zh-TW" altLang="en-US" dirty="0" smtClean="0"/>
              <a:t>溫度</a:t>
            </a:r>
            <a:r>
              <a:rPr lang="zh-TW" altLang="en-US" dirty="0"/>
              <a:t>比天空中的高，由於熱空氣的重量</a:t>
            </a:r>
            <a:r>
              <a:rPr lang="zh-TW" altLang="en-US" dirty="0" smtClean="0"/>
              <a:t>比冷</a:t>
            </a:r>
            <a:r>
              <a:rPr lang="zh-TW" altLang="en-US" dirty="0"/>
              <a:t>空氣輕，所以地表附近的熱空氣往</a:t>
            </a:r>
            <a:r>
              <a:rPr lang="zh-TW" altLang="en-US" dirty="0" smtClean="0"/>
              <a:t>上升</a:t>
            </a:r>
            <a:r>
              <a:rPr lang="zh-TW" altLang="en-US" dirty="0"/>
              <a:t>，天空中的冷空氣下降，空氣的</a:t>
            </a:r>
            <a:r>
              <a:rPr lang="zh-TW" altLang="en-US" dirty="0" smtClean="0"/>
              <a:t>流動就</a:t>
            </a:r>
            <a:r>
              <a:rPr lang="zh-TW" altLang="en-US" dirty="0"/>
              <a:t>形成了</a:t>
            </a:r>
            <a:r>
              <a:rPr lang="zh-TW" altLang="en-US" dirty="0" smtClean="0"/>
              <a:t>風。</a:t>
            </a:r>
            <a:endParaRPr lang="zh-TW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67771"/>
            <a:ext cx="5760640" cy="349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48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空氣如何流動？</a:t>
            </a:r>
          </a:p>
        </p:txBody>
      </p:sp>
      <p:pic>
        <p:nvPicPr>
          <p:cNvPr id="10" name="圖片 9" descr="冷氣房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268413"/>
            <a:ext cx="67691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橢圓 10"/>
          <p:cNvSpPr/>
          <p:nvPr/>
        </p:nvSpPr>
        <p:spPr>
          <a:xfrm>
            <a:off x="5724525" y="1412875"/>
            <a:ext cx="2519363" cy="1584325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3" name="圖片 12" descr="暖爐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268413"/>
            <a:ext cx="431482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橢圓 13"/>
          <p:cNvSpPr/>
          <p:nvPr/>
        </p:nvSpPr>
        <p:spPr>
          <a:xfrm>
            <a:off x="3419475" y="3716338"/>
            <a:ext cx="2160588" cy="208915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1835150" y="2924175"/>
            <a:ext cx="640873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冷氣機放在上面，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暖爐放在下面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896258" y="5085184"/>
            <a:ext cx="7494359" cy="553998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3000" dirty="0" smtClean="0"/>
              <a:t>因為冷空氣重，往下降，熱空氣輕，往上升</a:t>
            </a:r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99869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風從哪裡來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3999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中庸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中庸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1457</TotalTime>
  <Words>276</Words>
  <Application>Microsoft Office PowerPoint</Application>
  <PresentationFormat>如螢幕大小 (4:3)</PresentationFormat>
  <Paragraphs>36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9" baseType="lpstr">
      <vt:lpstr>華康圓體注音</vt:lpstr>
      <vt:lpstr>微軟正黑體</vt:lpstr>
      <vt:lpstr>Tw Cen MT</vt:lpstr>
      <vt:lpstr>Wingdings</vt:lpstr>
      <vt:lpstr>Wingdings 2</vt:lpstr>
      <vt:lpstr>中庸</vt:lpstr>
      <vt:lpstr>認識風力能</vt:lpstr>
      <vt:lpstr>捕抓飛鼠</vt:lpstr>
      <vt:lpstr>你會在河邊或溪邊做什麼？</vt:lpstr>
      <vt:lpstr>空氣的特性</vt:lpstr>
      <vt:lpstr>熱漲冷縮</vt:lpstr>
      <vt:lpstr>空氣的重量</vt:lpstr>
      <vt:lpstr>空氣流動形成風</vt:lpstr>
      <vt:lpstr>空氣如何流動？</vt:lpstr>
      <vt:lpstr>風從哪裡來</vt:lpstr>
      <vt:lpstr>風向指的是？</vt:lpstr>
      <vt:lpstr>判斷風向</vt:lpstr>
      <vt:lpstr>風力能</vt:lpstr>
      <vt:lpstr>射箭PK賽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EvelynHuang</dc:creator>
  <cp:lastModifiedBy>Administrator</cp:lastModifiedBy>
  <cp:revision>47</cp:revision>
  <dcterms:created xsi:type="dcterms:W3CDTF">2013-11-12T04:22:24Z</dcterms:created>
  <dcterms:modified xsi:type="dcterms:W3CDTF">2019-05-28T03:39:59Z</dcterms:modified>
</cp:coreProperties>
</file>