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70" r:id="rId5"/>
    <p:sldId id="259" r:id="rId6"/>
    <p:sldId id="263" r:id="rId7"/>
    <p:sldId id="261" r:id="rId8"/>
    <p:sldId id="262" r:id="rId9"/>
    <p:sldId id="267" r:id="rId10"/>
    <p:sldId id="265" r:id="rId11"/>
    <p:sldId id="271" r:id="rId12"/>
    <p:sldId id="272" r:id="rId13"/>
    <p:sldId id="273" r:id="rId14"/>
    <p:sldId id="275" r:id="rId15"/>
    <p:sldId id="276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2019/3/14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oblechinese.com/guiren-news2/infoimg/200744104151.gif" TargetMode="External"/><Relationship Id="rId7" Type="http://schemas.openxmlformats.org/officeDocument/2006/relationships/image" Target="http://farm4.static.flickr.com/3075/3258342606_e56b1c9f53_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freeway.gov.tw/UserFiles/Image/Central/newtaianpic/980213&#21152;&#27833;&#31449;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認識能源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zh-TW" altLang="zh-TW" b="1" dirty="0" smtClean="0"/>
              <a:t>原住民</a:t>
            </a:r>
            <a:r>
              <a:rPr lang="zh-TW" altLang="zh-TW" b="1" dirty="0"/>
              <a:t>學童數位</a:t>
            </a:r>
            <a:r>
              <a:rPr lang="en-US" altLang="zh-TW" b="1" dirty="0"/>
              <a:t>CPS</a:t>
            </a:r>
            <a:r>
              <a:rPr lang="zh-TW" altLang="zh-TW" b="1" dirty="0"/>
              <a:t>能源課程建置及發展之研究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030714" cy="42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能源的分類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+mn-ea"/>
                <a:cs typeface="+mj-cs"/>
              </a:rPr>
              <a:t>你覺得下圖的分類的依據是什麼呢？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2558"/>
            <a:ext cx="4915619" cy="49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認識初級能源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>
                <a:latin typeface="+mn-ea"/>
                <a:cs typeface="+mj-cs"/>
              </a:rPr>
              <a:t>天然形成的。</a:t>
            </a:r>
            <a:endParaRPr lang="en-US" altLang="zh-TW" sz="3200" dirty="0">
              <a:latin typeface="+mn-ea"/>
              <a:cs typeface="+mj-cs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>
                <a:latin typeface="+mn-ea"/>
                <a:cs typeface="+mj-cs"/>
              </a:rPr>
              <a:t>不用經過處理就可以直接使用的。</a:t>
            </a:r>
            <a:endParaRPr lang="en-US" altLang="zh-TW" sz="3200" dirty="0">
              <a:latin typeface="+mn-ea"/>
              <a:cs typeface="+mj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8" y="3529629"/>
            <a:ext cx="2578100" cy="18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202002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429000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77166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86125"/>
            <a:ext cx="29924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1500" y="5500688"/>
            <a:ext cx="263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煤炭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348038" y="5589588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太陽能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215063" y="5572125"/>
            <a:ext cx="267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石油</a:t>
            </a:r>
          </a:p>
        </p:txBody>
      </p:sp>
    </p:spTree>
    <p:extLst>
      <p:ext uri="{BB962C8B-B14F-4D97-AF65-F5344CB8AC3E}">
        <p14:creationId xmlns:p14="http://schemas.microsoft.com/office/powerpoint/2010/main" val="22405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</a:rPr>
              <a:t>初級能源的分類：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611188" y="1447800"/>
            <a:ext cx="88566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3200" dirty="0">
                <a:latin typeface="+mn-ea"/>
                <a:cs typeface="+mj-cs"/>
              </a:rPr>
              <a:t>初級能源又分為「可再生」</a:t>
            </a:r>
            <a:endParaRPr lang="en-US" altLang="zh-TW" sz="3200" dirty="0">
              <a:latin typeface="+mn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>
                <a:latin typeface="+mn-ea"/>
                <a:cs typeface="+mj-cs"/>
              </a:rPr>
              <a:t>與「不可再生」兩大類。</a:t>
            </a:r>
            <a:endParaRPr lang="en-US" altLang="zh-TW" sz="3200" dirty="0">
              <a:latin typeface="+mn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endParaRPr lang="zh-TW" altLang="en-US" dirty="0" smtClean="0"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4" name="圖片 3" descr="20200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86063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84213" y="5000625"/>
            <a:ext cx="381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可再生能源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071563" y="5500688"/>
            <a:ext cx="400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可以重複使用的。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38" y="2958129"/>
            <a:ext cx="2578100" cy="18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643438" y="4929188"/>
            <a:ext cx="4500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不可再生能源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357813" y="5500688"/>
            <a:ext cx="400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 dirty="0">
                <a:latin typeface="+mn-ea"/>
                <a:ea typeface="+mn-ea"/>
                <a:cs typeface="+mj-cs"/>
              </a:rPr>
              <a:t>無法重複使用的。</a:t>
            </a:r>
          </a:p>
        </p:txBody>
      </p:sp>
    </p:spTree>
    <p:extLst>
      <p:ext uri="{BB962C8B-B14F-4D97-AF65-F5344CB8AC3E}">
        <p14:creationId xmlns:p14="http://schemas.microsoft.com/office/powerpoint/2010/main" val="31277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動動腦，想一想：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1563" y="5072063"/>
            <a:ext cx="7388225" cy="1195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zh-TW" sz="3200" dirty="0">
                <a:latin typeface="+mn-ea"/>
                <a:cs typeface="+mj-cs"/>
              </a:rPr>
              <a:t>雨水是一種能源嗎？</a:t>
            </a:r>
            <a:endParaRPr lang="en-US" altLang="zh-TW" sz="3200" dirty="0">
              <a:latin typeface="+mn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zh-TW" sz="3200" dirty="0">
                <a:latin typeface="+mn-ea"/>
                <a:cs typeface="+mj-cs"/>
              </a:rPr>
              <a:t>它屬於初級能源嗎？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sp>
        <p:nvSpPr>
          <p:cNvPr id="15364" name="內容版面配置區 2"/>
          <p:cNvSpPr txBox="1">
            <a:spLocks/>
          </p:cNvSpPr>
          <p:nvPr/>
        </p:nvSpPr>
        <p:spPr bwMode="auto">
          <a:xfrm>
            <a:off x="1000125" y="1143000"/>
            <a:ext cx="8143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3200" dirty="0">
                <a:latin typeface="+mn-ea"/>
                <a:ea typeface="+mn-ea"/>
                <a:cs typeface="+mj-cs"/>
              </a:rPr>
              <a:t>泰雅族的祈雨儀式：</a:t>
            </a:r>
            <a:endParaRPr kumimoji="0" lang="zh-TW" altLang="zh-TW" sz="3200" dirty="0">
              <a:latin typeface="+mn-ea"/>
              <a:ea typeface="+mn-ea"/>
              <a:cs typeface="+mj-cs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kumimoji="0" lang="zh-TW" altLang="en-US" sz="3200" dirty="0">
              <a:latin typeface="Gill Sans MT" pitchFamily="34" charset="0"/>
              <a:ea typeface="微軟正黑體" pitchFamily="34" charset="-120"/>
            </a:endParaRPr>
          </a:p>
        </p:txBody>
      </p:sp>
      <p:pic>
        <p:nvPicPr>
          <p:cNvPr id="15365" name="圖片 4" descr="t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57375"/>
            <a:ext cx="3606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圖片 5" descr="cm8k-1244685248-06758-9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39290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715125" y="5000625"/>
            <a:ext cx="1428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3200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是</a:t>
            </a:r>
            <a:endParaRPr kumimoji="0" lang="zh-TW" altLang="zh-TW" sz="3200" dirty="0">
              <a:solidFill>
                <a:srgbClr val="FF0000"/>
              </a:solidFill>
              <a:latin typeface="+mn-ea"/>
              <a:ea typeface="+mn-ea"/>
              <a:cs typeface="+mj-cs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kumimoji="0" lang="zh-TW" altLang="en-US" sz="3200" dirty="0"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6715125" y="5643563"/>
            <a:ext cx="1428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3200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是</a:t>
            </a:r>
            <a:endParaRPr kumimoji="0" lang="zh-TW" altLang="zh-TW" sz="3200" dirty="0">
              <a:solidFill>
                <a:srgbClr val="FF0000"/>
              </a:solidFill>
              <a:latin typeface="+mn-ea"/>
              <a:ea typeface="+mn-ea"/>
              <a:cs typeface="+mj-cs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kumimoji="0" lang="zh-TW" altLang="en-US" sz="3200" dirty="0">
              <a:latin typeface="Gill Sans MT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48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認識次級能源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3200" dirty="0">
                <a:latin typeface="+mn-ea"/>
                <a:cs typeface="+mj-cs"/>
              </a:rPr>
              <a:t>像電能這樣，由初級能源轉</a:t>
            </a:r>
            <a:endParaRPr lang="en-US" altLang="zh-TW" sz="3200" dirty="0">
              <a:latin typeface="+mn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>
                <a:latin typeface="+mn-ea"/>
                <a:cs typeface="+mj-cs"/>
              </a:rPr>
              <a:t>換而成的能源，</a:t>
            </a:r>
            <a:endParaRPr lang="en-US" altLang="zh-TW" sz="3200" dirty="0">
              <a:latin typeface="+mn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200" dirty="0">
                <a:latin typeface="+mn-ea"/>
                <a:cs typeface="+mj-cs"/>
              </a:rPr>
              <a:t>就稱為「次級能源」。</a:t>
            </a:r>
          </a:p>
        </p:txBody>
      </p:sp>
      <p:pic>
        <p:nvPicPr>
          <p:cNvPr id="5" name="圖片 4" descr="2139293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1875"/>
            <a:ext cx="30448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20605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24034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1994099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214688"/>
            <a:ext cx="18923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群組 12"/>
          <p:cNvGrpSpPr>
            <a:grpSpLocks/>
          </p:cNvGrpSpPr>
          <p:nvPr/>
        </p:nvGrpSpPr>
        <p:grpSpPr bwMode="auto">
          <a:xfrm>
            <a:off x="2857500" y="4429125"/>
            <a:ext cx="4214813" cy="1588"/>
            <a:chOff x="2857488" y="4429132"/>
            <a:chExt cx="4214842" cy="1588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2857488" y="4429132"/>
              <a:ext cx="42862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6643702" y="4429132"/>
              <a:ext cx="42862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4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能源的分類方式：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39688" y="2571750"/>
            <a:ext cx="746125" cy="1877437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能 </a:t>
            </a:r>
            <a:endParaRPr lang="en-US" altLang="zh-TW" sz="3200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endParaRPr lang="en-US" altLang="zh-TW" sz="2000" dirty="0" smtClean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endParaRPr lang="en-US" altLang="zh-TW" sz="3200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源</a:t>
            </a: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785813" y="2000250"/>
            <a:ext cx="2643187" cy="584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初級能源</a:t>
            </a:r>
          </a:p>
        </p:txBody>
      </p: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785813" y="4437112"/>
            <a:ext cx="2643187" cy="584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次級能源</a:t>
            </a:r>
          </a:p>
        </p:txBody>
      </p:sp>
      <p:sp>
        <p:nvSpPr>
          <p:cNvPr id="55" name="文字方塊 54"/>
          <p:cNvSpPr txBox="1">
            <a:spLocks noChangeArrowheads="1"/>
          </p:cNvSpPr>
          <p:nvPr/>
        </p:nvSpPr>
        <p:spPr bwMode="auto">
          <a:xfrm>
            <a:off x="3429000" y="1428750"/>
            <a:ext cx="3519488" cy="60642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可再生能源</a:t>
            </a:r>
          </a:p>
        </p:txBody>
      </p:sp>
      <p:sp>
        <p:nvSpPr>
          <p:cNvPr id="56" name="文字方塊 55"/>
          <p:cNvSpPr txBox="1">
            <a:spLocks noChangeArrowheads="1"/>
          </p:cNvSpPr>
          <p:nvPr/>
        </p:nvSpPr>
        <p:spPr bwMode="auto">
          <a:xfrm>
            <a:off x="3429000" y="2571750"/>
            <a:ext cx="4022725" cy="60642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不可再生能源</a:t>
            </a:r>
          </a:p>
        </p:txBody>
      </p:sp>
      <p:pic>
        <p:nvPicPr>
          <p:cNvPr id="58" name="圖片 57" descr="2020028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857250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圖片 58" descr="2047647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14375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圖片 60" descr="1994099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14813"/>
            <a:ext cx="968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圖片 61" descr="201501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43375"/>
            <a:ext cx="15906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煤炭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72" y="2763082"/>
            <a:ext cx="1968153" cy="13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6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能源找一找提示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海洋發電廠</a:t>
            </a:r>
            <a:endParaRPr lang="en-US" altLang="zh-TW" dirty="0" smtClean="0"/>
          </a:p>
          <a:p>
            <a:r>
              <a:rPr lang="zh-TW" altLang="en-US" dirty="0" smtClean="0"/>
              <a:t>核電廠</a:t>
            </a:r>
            <a:endParaRPr lang="en-US" altLang="zh-TW" dirty="0" smtClean="0"/>
          </a:p>
          <a:p>
            <a:r>
              <a:rPr lang="zh-TW" altLang="en-US" dirty="0" smtClean="0"/>
              <a:t>太陽能板</a:t>
            </a:r>
            <a:endParaRPr lang="en-US" altLang="zh-TW" dirty="0" smtClean="0"/>
          </a:p>
          <a:p>
            <a:r>
              <a:rPr lang="zh-TW" altLang="en-US" dirty="0" smtClean="0"/>
              <a:t>電池</a:t>
            </a:r>
            <a:endParaRPr lang="en-US" altLang="zh-TW" dirty="0" smtClean="0"/>
          </a:p>
          <a:p>
            <a:r>
              <a:rPr lang="zh-TW" altLang="en-US" dirty="0" smtClean="0"/>
              <a:t>溫泉</a:t>
            </a:r>
            <a:endParaRPr lang="en-US" altLang="zh-TW" dirty="0" smtClean="0"/>
          </a:p>
          <a:p>
            <a:r>
              <a:rPr lang="zh-TW" altLang="en-US" dirty="0" smtClean="0"/>
              <a:t>水車</a:t>
            </a:r>
            <a:endParaRPr lang="en-US" altLang="zh-TW" dirty="0" smtClean="0"/>
          </a:p>
          <a:p>
            <a:r>
              <a:rPr lang="zh-TW" altLang="en-US" dirty="0" smtClean="0"/>
              <a:t>船</a:t>
            </a:r>
            <a:r>
              <a:rPr lang="zh-TW" altLang="en-US" dirty="0"/>
              <a:t>帆</a:t>
            </a:r>
          </a:p>
        </p:txBody>
      </p:sp>
    </p:spTree>
    <p:extLst>
      <p:ext uri="{BB962C8B-B14F-4D97-AF65-F5344CB8AC3E}">
        <p14:creationId xmlns:p14="http://schemas.microsoft.com/office/powerpoint/2010/main" val="87321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生活中的能源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867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什麼是能源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+mn-ea"/>
                <a:cs typeface="+mj-cs"/>
              </a:rPr>
              <a:t>想一下，有什麼東西可以產能量呢？</a:t>
            </a:r>
            <a:endParaRPr lang="en-US" altLang="zh-TW" sz="3200" dirty="0">
              <a:latin typeface="+mn-ea"/>
              <a:cs typeface="+mj-cs"/>
            </a:endParaRPr>
          </a:p>
          <a:p>
            <a:endParaRPr lang="en-US" altLang="zh-TW" sz="3200" dirty="0">
              <a:latin typeface="+mn-ea"/>
              <a:cs typeface="+mj-cs"/>
            </a:endParaRPr>
          </a:p>
          <a:p>
            <a:r>
              <a:rPr lang="zh-TW" altLang="en-US" sz="3200" dirty="0">
                <a:latin typeface="+mn-ea"/>
                <a:cs typeface="+mj-cs"/>
              </a:rPr>
              <a:t>能量的形式有：光能、動能、熱能、核能、電能、位能、化學能</a:t>
            </a:r>
          </a:p>
        </p:txBody>
      </p:sp>
      <p:pic>
        <p:nvPicPr>
          <p:cNvPr id="2050" name="Picture 2" descr="C:\Users\EvelynHuang\AppData\Local\Microsoft\Windows\Temporary Internet Files\Content.IE5\P8C64AKV\MC9003841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222889" cy="21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www.noblechinese.com/guiren-news2/infoimg/20074410415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00500"/>
            <a:ext cx="3071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什麼是能源？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>
                <a:latin typeface="+mn-ea"/>
                <a:cs typeface="+mj-cs"/>
              </a:rPr>
              <a:t>生活中需要各式各樣的能量，而能量就是能源轉變而成的喔！我們可以說，能源就是一切活動的動力來源</a:t>
            </a:r>
            <a:r>
              <a:rPr lang="zh-TW" altLang="en-US" sz="3200" dirty="0">
                <a:latin typeface="華康圓體注音" pitchFamily="18" charset="-120"/>
                <a:ea typeface="華康圓體注音" pitchFamily="18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10244" name="Picture 2" descr="加油站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00500"/>
            <a:ext cx="31575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farm4.static.flickr.com/3075/3258342606_e56b1c9f53_o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5210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日常生活中的能源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+mn-ea"/>
                <a:cs typeface="+mj-cs"/>
              </a:rPr>
              <a:t>日常生活中有哪些能源呢？有哪些東西可以產生能量呢？</a:t>
            </a:r>
            <a:endParaRPr lang="en-US" altLang="zh-TW" sz="3200" dirty="0">
              <a:latin typeface="+mn-ea"/>
              <a:cs typeface="+mj-cs"/>
            </a:endParaRPr>
          </a:p>
        </p:txBody>
      </p:sp>
      <p:pic>
        <p:nvPicPr>
          <p:cNvPr id="3077" name="Picture 5" descr="C:\Users\EvelynHuang\AppData\Local\Microsoft\Windows\Temporary Internet Files\Content.IE5\32Z7MNPW\MC900419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888432" cy="32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velynHuang\AppData\Local\Microsoft\Windows\Temporary Internet Files\Content.IE5\SRDA7GUU\MC9004417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8773" flipH="1">
            <a:off x="5466898" y="2717475"/>
            <a:ext cx="3016236" cy="30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分類試試看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5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分類法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>
                <a:latin typeface="+mn-ea"/>
                <a:cs typeface="+mj-cs"/>
              </a:rPr>
              <a:t>把東西分類有許多方法，例如依照性別我們把人類分為「男生」、「女生」；依照天氣我們把一年分為「春」、 「夏」、 「秋」、 「冬」</a:t>
            </a:r>
            <a:endParaRPr lang="en-US" altLang="zh-TW" sz="3200" dirty="0">
              <a:latin typeface="+mn-ea"/>
              <a:cs typeface="+mj-cs"/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111" name="Picture 15" descr="D:\gobox\10專案\國科會\第一期\100年8月-101年7月\文化取向課本\子三\00國科會出版教材\1010216_L1-8課本圖片更換\p52難過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30279"/>
            <a:ext cx="133032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gobox\10專案\國科會\第一期\100年8月-101年7月\文化取向課本\子三\00國科會出版教材\1010216_L1-8習作圖片更換\p24問號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11192"/>
            <a:ext cx="1663700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gobox\10專案\國科會\第一期\100年8月-101年7月\文化取向課本\子三\00國科會出版教材\1010216_L1-8習作圖片更換\p45好處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33032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D:\gobox\10專案\國科會\第一期\100年8月-101年7月\文化取向課本\子三\00國科會出版教材\1010216_L1-8習作圖片更換\p22人形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04779"/>
            <a:ext cx="13922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分類試試看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>
                <a:latin typeface="+mn-ea"/>
                <a:cs typeface="+mj-cs"/>
              </a:rPr>
              <a:t>剛剛小組討論了許多能源種類，你們會怎麼分類呢</a:t>
            </a:r>
            <a:r>
              <a:rPr lang="zh-TW" altLang="en-US" sz="3200" dirty="0">
                <a:latin typeface="華康圓體注音" panose="01030500010101010101" pitchFamily="18" charset="-120"/>
                <a:ea typeface="華康圓體注音" panose="01030500010101010101" pitchFamily="18" charset="-120"/>
                <a:cs typeface="+mj-cs"/>
              </a:rPr>
              <a:t>？</a:t>
            </a:r>
          </a:p>
          <a:p>
            <a:endParaRPr lang="zh-TW" altLang="en-US" dirty="0"/>
          </a:p>
        </p:txBody>
      </p:sp>
      <p:pic>
        <p:nvPicPr>
          <p:cNvPr id="5123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能源的分類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320</Words>
  <Application>Microsoft Office PowerPoint</Application>
  <PresentationFormat>如螢幕大小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華康圓體注音</vt:lpstr>
      <vt:lpstr>微軟正黑體</vt:lpstr>
      <vt:lpstr>Gill Sans MT</vt:lpstr>
      <vt:lpstr>Tw Cen MT</vt:lpstr>
      <vt:lpstr>Wingdings</vt:lpstr>
      <vt:lpstr>Wingdings 2</vt:lpstr>
      <vt:lpstr>中庸</vt:lpstr>
      <vt:lpstr>認識能源</vt:lpstr>
      <vt:lpstr>生活中的能源</vt:lpstr>
      <vt:lpstr>什麼是能源</vt:lpstr>
      <vt:lpstr>什麼是能源？</vt:lpstr>
      <vt:lpstr>日常生活中的能源</vt:lpstr>
      <vt:lpstr>分類試試看</vt:lpstr>
      <vt:lpstr>分類法</vt:lpstr>
      <vt:lpstr>分類試試看</vt:lpstr>
      <vt:lpstr>能源的分類</vt:lpstr>
      <vt:lpstr>能源的分類</vt:lpstr>
      <vt:lpstr>認識初級能源</vt:lpstr>
      <vt:lpstr>初級能源的分類：</vt:lpstr>
      <vt:lpstr>動動腦，想一想：</vt:lpstr>
      <vt:lpstr>認識次級能源</vt:lpstr>
      <vt:lpstr>能源的分類方式：</vt:lpstr>
      <vt:lpstr>能源找一找提示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32</cp:revision>
  <dcterms:created xsi:type="dcterms:W3CDTF">2013-11-12T04:22:24Z</dcterms:created>
  <dcterms:modified xsi:type="dcterms:W3CDTF">2019-03-14T01:39:39Z</dcterms:modified>
</cp:coreProperties>
</file>