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2" r:id="rId8"/>
    <p:sldId id="273" r:id="rId9"/>
    <p:sldId id="269" r:id="rId10"/>
    <p:sldId id="264" r:id="rId11"/>
    <p:sldId id="274" r:id="rId12"/>
    <p:sldId id="275" r:id="rId13"/>
    <p:sldId id="276" r:id="rId14"/>
    <p:sldId id="277" r:id="rId15"/>
    <p:sldId id="279" r:id="rId16"/>
    <p:sldId id="265" r:id="rId17"/>
    <p:sldId id="280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2019/3/14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383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2019/3/14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626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2019/3/14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918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2019/3/14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375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F09A75D-C2AA-436F-BD31-4B371C567739}" type="datetimeFigureOut">
              <a:rPr lang="zh-TW" altLang="en-US" smtClean="0"/>
              <a:t>2019/3/14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2223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2019/3/14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836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2019/3/14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77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F09A75D-C2AA-436F-BD31-4B371C567739}" type="datetimeFigureOut">
              <a:rPr lang="zh-TW" altLang="en-US" smtClean="0"/>
              <a:t>2019/3/14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762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2019/3/14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869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2019/3/14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296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2019/3/14</a:t>
            </a:fld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140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F09A75D-C2AA-436F-BD31-4B371C567739}" type="datetimeFigureOut">
              <a:rPr lang="zh-TW" altLang="en-US" smtClean="0"/>
              <a:t>2019/3/14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600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4293096"/>
            <a:ext cx="7543800" cy="1466354"/>
          </a:xfrm>
        </p:spPr>
        <p:txBody>
          <a:bodyPr/>
          <a:lstStyle/>
          <a:p>
            <a:r>
              <a:rPr lang="zh-TW" altLang="en-US" sz="7200" b="1" dirty="0" smtClean="0"/>
              <a:t>認識角度</a:t>
            </a:r>
            <a:endParaRPr lang="zh-TW" altLang="en-US" sz="72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725" y="476672"/>
            <a:ext cx="4986708" cy="4167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703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群組 8"/>
          <p:cNvGrpSpPr>
            <a:grpSpLocks noChangeAspect="1"/>
          </p:cNvGrpSpPr>
          <p:nvPr/>
        </p:nvGrpSpPr>
        <p:grpSpPr>
          <a:xfrm>
            <a:off x="2051720" y="620688"/>
            <a:ext cx="5040000" cy="5040000"/>
            <a:chOff x="1691680" y="692696"/>
            <a:chExt cx="5400000" cy="5400000"/>
          </a:xfrm>
        </p:grpSpPr>
        <p:sp>
          <p:nvSpPr>
            <p:cNvPr id="4" name="橢圓 3"/>
            <p:cNvSpPr/>
            <p:nvPr/>
          </p:nvSpPr>
          <p:spPr>
            <a:xfrm>
              <a:off x="1691680" y="692696"/>
              <a:ext cx="5400000" cy="540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等腰三角形 4"/>
            <p:cNvSpPr/>
            <p:nvPr/>
          </p:nvSpPr>
          <p:spPr>
            <a:xfrm>
              <a:off x="3959632" y="836712"/>
              <a:ext cx="864096" cy="864096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橢圓 5"/>
            <p:cNvSpPr/>
            <p:nvPr/>
          </p:nvSpPr>
          <p:spPr>
            <a:xfrm>
              <a:off x="6012160" y="2942696"/>
              <a:ext cx="900400" cy="900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心形 6"/>
            <p:cNvSpPr/>
            <p:nvPr/>
          </p:nvSpPr>
          <p:spPr>
            <a:xfrm>
              <a:off x="3959632" y="5229200"/>
              <a:ext cx="864096" cy="792088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五角星形 7"/>
            <p:cNvSpPr/>
            <p:nvPr/>
          </p:nvSpPr>
          <p:spPr>
            <a:xfrm>
              <a:off x="1744861" y="2942696"/>
              <a:ext cx="864096" cy="774336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028" name="Picture 4" descr="C:\Users\EvelynHuang\AppData\Local\Microsoft\Windows\Temporary Internet Files\Content.IE5\74IONHUV\MC9002171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192" y="5831443"/>
            <a:ext cx="904342" cy="904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向右箭號 2"/>
          <p:cNvSpPr/>
          <p:nvPr/>
        </p:nvSpPr>
        <p:spPr>
          <a:xfrm>
            <a:off x="6269237" y="5115559"/>
            <a:ext cx="2592288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右箭號 10"/>
          <p:cNvSpPr/>
          <p:nvPr/>
        </p:nvSpPr>
        <p:spPr>
          <a:xfrm flipH="1">
            <a:off x="285765" y="5115559"/>
            <a:ext cx="2592288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6364405" y="6006952"/>
            <a:ext cx="2324685" cy="703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往右</a:t>
            </a:r>
            <a:r>
              <a:rPr lang="zh-TW" altLang="en-US" dirty="0"/>
              <a:t>轉</a:t>
            </a: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889377" y="6006952"/>
            <a:ext cx="2324685" cy="703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往左轉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472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群組 8"/>
          <p:cNvGrpSpPr>
            <a:grpSpLocks noChangeAspect="1"/>
          </p:cNvGrpSpPr>
          <p:nvPr/>
        </p:nvGrpSpPr>
        <p:grpSpPr>
          <a:xfrm rot="16200000">
            <a:off x="1907704" y="404664"/>
            <a:ext cx="5040000" cy="5040000"/>
            <a:chOff x="1691680" y="692696"/>
            <a:chExt cx="5400000" cy="5400000"/>
          </a:xfrm>
        </p:grpSpPr>
        <p:sp>
          <p:nvSpPr>
            <p:cNvPr id="4" name="橢圓 3"/>
            <p:cNvSpPr/>
            <p:nvPr/>
          </p:nvSpPr>
          <p:spPr>
            <a:xfrm>
              <a:off x="1691680" y="692696"/>
              <a:ext cx="5400000" cy="540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等腰三角形 4"/>
            <p:cNvSpPr/>
            <p:nvPr/>
          </p:nvSpPr>
          <p:spPr>
            <a:xfrm>
              <a:off x="3959632" y="836712"/>
              <a:ext cx="864096" cy="864096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橢圓 5"/>
            <p:cNvSpPr/>
            <p:nvPr/>
          </p:nvSpPr>
          <p:spPr>
            <a:xfrm>
              <a:off x="6012160" y="2942696"/>
              <a:ext cx="900400" cy="900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心形 6"/>
            <p:cNvSpPr/>
            <p:nvPr/>
          </p:nvSpPr>
          <p:spPr>
            <a:xfrm>
              <a:off x="3959632" y="5229200"/>
              <a:ext cx="864096" cy="792088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五角星形 7"/>
            <p:cNvSpPr/>
            <p:nvPr/>
          </p:nvSpPr>
          <p:spPr>
            <a:xfrm>
              <a:off x="1744861" y="2942696"/>
              <a:ext cx="864096" cy="774336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028" name="Picture 4" descr="C:\Users\EvelynHuang\AppData\Local\Microsoft\Windows\Temporary Internet Files\Content.IE5\74IONHUV\MC9002171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176" y="5615419"/>
            <a:ext cx="904342" cy="904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向右箭號 2"/>
          <p:cNvSpPr/>
          <p:nvPr/>
        </p:nvSpPr>
        <p:spPr>
          <a:xfrm>
            <a:off x="6125221" y="4899535"/>
            <a:ext cx="2592288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5253065" y="5790928"/>
            <a:ext cx="3292009" cy="703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往右轉一下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915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群組 8"/>
          <p:cNvGrpSpPr>
            <a:grpSpLocks noChangeAspect="1"/>
          </p:cNvGrpSpPr>
          <p:nvPr/>
        </p:nvGrpSpPr>
        <p:grpSpPr>
          <a:xfrm rot="10800000">
            <a:off x="1907704" y="476672"/>
            <a:ext cx="5040000" cy="5040000"/>
            <a:chOff x="1691680" y="692696"/>
            <a:chExt cx="5400000" cy="5400000"/>
          </a:xfrm>
        </p:grpSpPr>
        <p:sp>
          <p:nvSpPr>
            <p:cNvPr id="4" name="橢圓 3"/>
            <p:cNvSpPr/>
            <p:nvPr/>
          </p:nvSpPr>
          <p:spPr>
            <a:xfrm>
              <a:off x="1691680" y="692696"/>
              <a:ext cx="5400000" cy="540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等腰三角形 4"/>
            <p:cNvSpPr/>
            <p:nvPr/>
          </p:nvSpPr>
          <p:spPr>
            <a:xfrm>
              <a:off x="3959632" y="836712"/>
              <a:ext cx="864096" cy="864096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橢圓 5"/>
            <p:cNvSpPr/>
            <p:nvPr/>
          </p:nvSpPr>
          <p:spPr>
            <a:xfrm>
              <a:off x="6012160" y="2942696"/>
              <a:ext cx="900400" cy="900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心形 6"/>
            <p:cNvSpPr/>
            <p:nvPr/>
          </p:nvSpPr>
          <p:spPr>
            <a:xfrm>
              <a:off x="3959632" y="5229200"/>
              <a:ext cx="864096" cy="792088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五角星形 7"/>
            <p:cNvSpPr/>
            <p:nvPr/>
          </p:nvSpPr>
          <p:spPr>
            <a:xfrm>
              <a:off x="1744861" y="2942696"/>
              <a:ext cx="864096" cy="774336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028" name="Picture 4" descr="C:\Users\EvelynHuang\AppData\Local\Microsoft\Windows\Temporary Internet Files\Content.IE5\74IONHUV\MC9002171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176" y="5687427"/>
            <a:ext cx="904342" cy="904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向右箭號 2"/>
          <p:cNvSpPr/>
          <p:nvPr/>
        </p:nvSpPr>
        <p:spPr>
          <a:xfrm>
            <a:off x="6125221" y="4971543"/>
            <a:ext cx="2592288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標題 1"/>
          <p:cNvSpPr txBox="1">
            <a:spLocks/>
          </p:cNvSpPr>
          <p:nvPr/>
        </p:nvSpPr>
        <p:spPr>
          <a:xfrm>
            <a:off x="5253065" y="5862936"/>
            <a:ext cx="3292009" cy="703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往右轉兩下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933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群組 8"/>
          <p:cNvGrpSpPr>
            <a:grpSpLocks noChangeAspect="1"/>
          </p:cNvGrpSpPr>
          <p:nvPr/>
        </p:nvGrpSpPr>
        <p:grpSpPr>
          <a:xfrm rot="5400000">
            <a:off x="2123728" y="476672"/>
            <a:ext cx="5040000" cy="5040000"/>
            <a:chOff x="1691680" y="692696"/>
            <a:chExt cx="5400000" cy="5400000"/>
          </a:xfrm>
        </p:grpSpPr>
        <p:sp>
          <p:nvSpPr>
            <p:cNvPr id="4" name="橢圓 3"/>
            <p:cNvSpPr/>
            <p:nvPr/>
          </p:nvSpPr>
          <p:spPr>
            <a:xfrm>
              <a:off x="1691680" y="692696"/>
              <a:ext cx="5400000" cy="540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等腰三角形 4"/>
            <p:cNvSpPr/>
            <p:nvPr/>
          </p:nvSpPr>
          <p:spPr>
            <a:xfrm>
              <a:off x="3959632" y="836712"/>
              <a:ext cx="864096" cy="864096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橢圓 5"/>
            <p:cNvSpPr/>
            <p:nvPr/>
          </p:nvSpPr>
          <p:spPr>
            <a:xfrm>
              <a:off x="6012160" y="2942696"/>
              <a:ext cx="900400" cy="900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心形 6"/>
            <p:cNvSpPr/>
            <p:nvPr/>
          </p:nvSpPr>
          <p:spPr>
            <a:xfrm>
              <a:off x="3959632" y="5229200"/>
              <a:ext cx="864096" cy="792088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五角星形 7"/>
            <p:cNvSpPr/>
            <p:nvPr/>
          </p:nvSpPr>
          <p:spPr>
            <a:xfrm>
              <a:off x="1744861" y="2942696"/>
              <a:ext cx="864096" cy="774336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028" name="Picture 4" descr="C:\Users\EvelynHuang\AppData\Local\Microsoft\Windows\Temporary Internet Files\Content.IE5\74IONHUV\MC9002171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200" y="5687427"/>
            <a:ext cx="904342" cy="904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向右箭號 10"/>
          <p:cNvSpPr/>
          <p:nvPr/>
        </p:nvSpPr>
        <p:spPr>
          <a:xfrm flipH="1">
            <a:off x="357773" y="4971543"/>
            <a:ext cx="2592288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961385" y="5862936"/>
            <a:ext cx="2923528" cy="703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往左轉一下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5275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群組 8"/>
          <p:cNvGrpSpPr>
            <a:grpSpLocks noChangeAspect="1"/>
          </p:cNvGrpSpPr>
          <p:nvPr/>
        </p:nvGrpSpPr>
        <p:grpSpPr>
          <a:xfrm rot="10800000">
            <a:off x="2195736" y="404664"/>
            <a:ext cx="5040000" cy="5040000"/>
            <a:chOff x="1691680" y="692696"/>
            <a:chExt cx="5400000" cy="5400000"/>
          </a:xfrm>
        </p:grpSpPr>
        <p:sp>
          <p:nvSpPr>
            <p:cNvPr id="4" name="橢圓 3"/>
            <p:cNvSpPr/>
            <p:nvPr/>
          </p:nvSpPr>
          <p:spPr>
            <a:xfrm>
              <a:off x="1691680" y="692696"/>
              <a:ext cx="5400000" cy="540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等腰三角形 4"/>
            <p:cNvSpPr/>
            <p:nvPr/>
          </p:nvSpPr>
          <p:spPr>
            <a:xfrm>
              <a:off x="3959632" y="836712"/>
              <a:ext cx="864096" cy="864096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橢圓 5"/>
            <p:cNvSpPr/>
            <p:nvPr/>
          </p:nvSpPr>
          <p:spPr>
            <a:xfrm>
              <a:off x="6012160" y="2942696"/>
              <a:ext cx="900400" cy="900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心形 6"/>
            <p:cNvSpPr/>
            <p:nvPr/>
          </p:nvSpPr>
          <p:spPr>
            <a:xfrm>
              <a:off x="3959632" y="5229200"/>
              <a:ext cx="864096" cy="792088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五角星形 7"/>
            <p:cNvSpPr/>
            <p:nvPr/>
          </p:nvSpPr>
          <p:spPr>
            <a:xfrm>
              <a:off x="1744861" y="2942696"/>
              <a:ext cx="864096" cy="774336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028" name="Picture 4" descr="C:\Users\EvelynHuang\AppData\Local\Microsoft\Windows\Temporary Internet Files\Content.IE5\74IONHUV\MC9002171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208" y="5615419"/>
            <a:ext cx="904342" cy="904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向右箭號 10"/>
          <p:cNvSpPr/>
          <p:nvPr/>
        </p:nvSpPr>
        <p:spPr>
          <a:xfrm flipH="1">
            <a:off x="429781" y="4899535"/>
            <a:ext cx="2592288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1033393" y="5790928"/>
            <a:ext cx="2923528" cy="703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往左轉兩下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2535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/>
          <p:cNvGrpSpPr/>
          <p:nvPr/>
        </p:nvGrpSpPr>
        <p:grpSpPr>
          <a:xfrm>
            <a:off x="1907704" y="692696"/>
            <a:ext cx="5400000" cy="5400000"/>
            <a:chOff x="1691680" y="692696"/>
            <a:chExt cx="5400000" cy="5400000"/>
          </a:xfrm>
        </p:grpSpPr>
        <p:sp>
          <p:nvSpPr>
            <p:cNvPr id="7" name="橢圓 6"/>
            <p:cNvSpPr/>
            <p:nvPr/>
          </p:nvSpPr>
          <p:spPr>
            <a:xfrm>
              <a:off x="1691680" y="692696"/>
              <a:ext cx="5400000" cy="540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等腰三角形 7"/>
            <p:cNvSpPr/>
            <p:nvPr/>
          </p:nvSpPr>
          <p:spPr>
            <a:xfrm>
              <a:off x="3285580" y="1051460"/>
              <a:ext cx="864096" cy="864096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橢圓 8"/>
            <p:cNvSpPr/>
            <p:nvPr/>
          </p:nvSpPr>
          <p:spPr>
            <a:xfrm>
              <a:off x="3351133" y="4639348"/>
              <a:ext cx="900400" cy="900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心形 9"/>
            <p:cNvSpPr/>
            <p:nvPr/>
          </p:nvSpPr>
          <p:spPr>
            <a:xfrm>
              <a:off x="5669934" y="3645024"/>
              <a:ext cx="864096" cy="792088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五角星形 10"/>
            <p:cNvSpPr/>
            <p:nvPr/>
          </p:nvSpPr>
          <p:spPr>
            <a:xfrm>
              <a:off x="4792010" y="1268760"/>
              <a:ext cx="864096" cy="774336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12" name="直線接點 11"/>
          <p:cNvCxnSpPr>
            <a:stCxn id="7" idx="3"/>
            <a:endCxn id="7" idx="7"/>
          </p:cNvCxnSpPr>
          <p:nvPr/>
        </p:nvCxnSpPr>
        <p:spPr>
          <a:xfrm flipV="1">
            <a:off x="2698516" y="1483508"/>
            <a:ext cx="3818376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7" idx="1"/>
          </p:cNvCxnSpPr>
          <p:nvPr/>
        </p:nvCxnSpPr>
        <p:spPr>
          <a:xfrm>
            <a:off x="2698516" y="1483508"/>
            <a:ext cx="3818376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>
            <a:stCxn id="7" idx="0"/>
          </p:cNvCxnSpPr>
          <p:nvPr/>
        </p:nvCxnSpPr>
        <p:spPr>
          <a:xfrm flipH="1">
            <a:off x="4564956" y="692696"/>
            <a:ext cx="42748" cy="5348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>
            <a:stCxn id="7" idx="2"/>
            <a:endCxn id="7" idx="6"/>
          </p:cNvCxnSpPr>
          <p:nvPr/>
        </p:nvCxnSpPr>
        <p:spPr>
          <a:xfrm>
            <a:off x="1907704" y="3392696"/>
            <a:ext cx="54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笑臉 21"/>
          <p:cNvSpPr/>
          <p:nvPr/>
        </p:nvSpPr>
        <p:spPr>
          <a:xfrm>
            <a:off x="5949850" y="2314294"/>
            <a:ext cx="900000" cy="9000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十字形 22"/>
          <p:cNvSpPr/>
          <p:nvPr/>
        </p:nvSpPr>
        <p:spPr>
          <a:xfrm>
            <a:off x="2536263" y="2307406"/>
            <a:ext cx="936078" cy="864096"/>
          </a:xfrm>
          <a:prstGeom prst="plus">
            <a:avLst>
              <a:gd name="adj" fmla="val 33007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雲朵形 23"/>
          <p:cNvSpPr/>
          <p:nvPr/>
        </p:nvSpPr>
        <p:spPr>
          <a:xfrm>
            <a:off x="4841942" y="4748535"/>
            <a:ext cx="1044016" cy="59441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月亮 24"/>
          <p:cNvSpPr/>
          <p:nvPr/>
        </p:nvSpPr>
        <p:spPr>
          <a:xfrm>
            <a:off x="2536263" y="3645024"/>
            <a:ext cx="569609" cy="792088"/>
          </a:xfrm>
          <a:prstGeom prst="mo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向右箭號 25"/>
          <p:cNvSpPr/>
          <p:nvPr/>
        </p:nvSpPr>
        <p:spPr>
          <a:xfrm rot="20089169">
            <a:off x="3778160" y="2911080"/>
            <a:ext cx="1661922" cy="963232"/>
          </a:xfrm>
          <a:prstGeom prst="rightArrow">
            <a:avLst>
              <a:gd name="adj1" fmla="val 38134"/>
              <a:gd name="adj2" fmla="val 5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弧形箭號 (左彎) 18"/>
          <p:cNvSpPr/>
          <p:nvPr/>
        </p:nvSpPr>
        <p:spPr>
          <a:xfrm>
            <a:off x="6660232" y="980728"/>
            <a:ext cx="2448272" cy="50405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5932968" y="144205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>
                <a:solidFill>
                  <a:srgbClr val="FF0000"/>
                </a:solidFill>
              </a:rPr>
              <a:t>順時針旋轉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21" name="弧形箭號 (左彎) 20"/>
          <p:cNvSpPr/>
          <p:nvPr/>
        </p:nvSpPr>
        <p:spPr>
          <a:xfrm flipH="1">
            <a:off x="100172" y="940665"/>
            <a:ext cx="2448272" cy="5040560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402905" y="5996720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>
                <a:solidFill>
                  <a:srgbClr val="FF0000"/>
                </a:solidFill>
              </a:rPr>
              <a:t>逆時針旋轉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30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 animBg="1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64904" y="82366"/>
            <a:ext cx="4347205" cy="114461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如果想得</a:t>
            </a:r>
            <a:r>
              <a:rPr lang="zh-TW" altLang="en-US" dirty="0"/>
              <a:t>到</a:t>
            </a:r>
          </a:p>
        </p:txBody>
      </p:sp>
      <p:grpSp>
        <p:nvGrpSpPr>
          <p:cNvPr id="6" name="群組 5"/>
          <p:cNvGrpSpPr/>
          <p:nvPr/>
        </p:nvGrpSpPr>
        <p:grpSpPr>
          <a:xfrm>
            <a:off x="1547664" y="1226978"/>
            <a:ext cx="5400000" cy="5400000"/>
            <a:chOff x="1691680" y="692696"/>
            <a:chExt cx="5400000" cy="5400000"/>
          </a:xfrm>
        </p:grpSpPr>
        <p:sp>
          <p:nvSpPr>
            <p:cNvPr id="7" name="橢圓 6"/>
            <p:cNvSpPr/>
            <p:nvPr/>
          </p:nvSpPr>
          <p:spPr>
            <a:xfrm>
              <a:off x="1691680" y="692696"/>
              <a:ext cx="5400000" cy="540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等腰三角形 7"/>
            <p:cNvSpPr/>
            <p:nvPr/>
          </p:nvSpPr>
          <p:spPr>
            <a:xfrm>
              <a:off x="3285580" y="1051460"/>
              <a:ext cx="864096" cy="864096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橢圓 8"/>
            <p:cNvSpPr/>
            <p:nvPr/>
          </p:nvSpPr>
          <p:spPr>
            <a:xfrm>
              <a:off x="3351133" y="4639348"/>
              <a:ext cx="900400" cy="900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心形 9"/>
            <p:cNvSpPr/>
            <p:nvPr/>
          </p:nvSpPr>
          <p:spPr>
            <a:xfrm>
              <a:off x="5669934" y="3645024"/>
              <a:ext cx="864096" cy="792088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五角星形 10"/>
            <p:cNvSpPr/>
            <p:nvPr/>
          </p:nvSpPr>
          <p:spPr>
            <a:xfrm>
              <a:off x="4792010" y="1268760"/>
              <a:ext cx="864096" cy="774336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12" name="直線接點 11"/>
          <p:cNvCxnSpPr>
            <a:stCxn id="7" idx="3"/>
            <a:endCxn id="7" idx="7"/>
          </p:cNvCxnSpPr>
          <p:nvPr/>
        </p:nvCxnSpPr>
        <p:spPr>
          <a:xfrm flipV="1">
            <a:off x="2338476" y="2017790"/>
            <a:ext cx="3818376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7" idx="1"/>
          </p:cNvCxnSpPr>
          <p:nvPr/>
        </p:nvCxnSpPr>
        <p:spPr>
          <a:xfrm>
            <a:off x="2338476" y="2017790"/>
            <a:ext cx="3818376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>
            <a:stCxn id="7" idx="0"/>
          </p:cNvCxnSpPr>
          <p:nvPr/>
        </p:nvCxnSpPr>
        <p:spPr>
          <a:xfrm flipH="1">
            <a:off x="4204916" y="1226978"/>
            <a:ext cx="42748" cy="5348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>
            <a:stCxn id="7" idx="2"/>
            <a:endCxn id="7" idx="6"/>
          </p:cNvCxnSpPr>
          <p:nvPr/>
        </p:nvCxnSpPr>
        <p:spPr>
          <a:xfrm>
            <a:off x="1547664" y="3926978"/>
            <a:ext cx="54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笑臉 21"/>
          <p:cNvSpPr/>
          <p:nvPr/>
        </p:nvSpPr>
        <p:spPr>
          <a:xfrm>
            <a:off x="5589810" y="2848576"/>
            <a:ext cx="900000" cy="9000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十字形 22"/>
          <p:cNvSpPr/>
          <p:nvPr/>
        </p:nvSpPr>
        <p:spPr>
          <a:xfrm>
            <a:off x="2176223" y="2841688"/>
            <a:ext cx="936078" cy="864096"/>
          </a:xfrm>
          <a:prstGeom prst="plus">
            <a:avLst>
              <a:gd name="adj" fmla="val 33007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雲朵形 23"/>
          <p:cNvSpPr/>
          <p:nvPr/>
        </p:nvSpPr>
        <p:spPr>
          <a:xfrm>
            <a:off x="4481902" y="5282817"/>
            <a:ext cx="1044016" cy="59441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月亮 24"/>
          <p:cNvSpPr/>
          <p:nvPr/>
        </p:nvSpPr>
        <p:spPr>
          <a:xfrm>
            <a:off x="2176223" y="4179306"/>
            <a:ext cx="569609" cy="792088"/>
          </a:xfrm>
          <a:prstGeom prst="mo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向右箭號 25"/>
          <p:cNvSpPr/>
          <p:nvPr/>
        </p:nvSpPr>
        <p:spPr>
          <a:xfrm rot="20089169">
            <a:off x="3418120" y="3445362"/>
            <a:ext cx="1661922" cy="963232"/>
          </a:xfrm>
          <a:prstGeom prst="rightArrow">
            <a:avLst>
              <a:gd name="adj1" fmla="val 38134"/>
              <a:gd name="adj2" fmla="val 5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2953119" y="204672"/>
            <a:ext cx="900400" cy="900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弧形箭號 (左彎) 19"/>
          <p:cNvSpPr/>
          <p:nvPr/>
        </p:nvSpPr>
        <p:spPr>
          <a:xfrm>
            <a:off x="6521739" y="1556324"/>
            <a:ext cx="2448272" cy="50405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4526135" y="547987"/>
            <a:ext cx="45656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>
                <a:solidFill>
                  <a:srgbClr val="FF0000"/>
                </a:solidFill>
              </a:rPr>
              <a:t>順時針旋轉</a:t>
            </a:r>
            <a:r>
              <a:rPr lang="en-US" altLang="zh-TW" sz="4000" dirty="0" smtClean="0">
                <a:solidFill>
                  <a:srgbClr val="FF0000"/>
                </a:solidFill>
              </a:rPr>
              <a:t>3</a:t>
            </a:r>
            <a:r>
              <a:rPr lang="zh-TW" altLang="en-US" sz="4000" dirty="0" smtClean="0">
                <a:solidFill>
                  <a:srgbClr val="FF0000"/>
                </a:solidFill>
              </a:rPr>
              <a:t>個刻度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27" name="向右箭號 26"/>
          <p:cNvSpPr/>
          <p:nvPr/>
        </p:nvSpPr>
        <p:spPr>
          <a:xfrm rot="1350843">
            <a:off x="3395329" y="3445362"/>
            <a:ext cx="1661922" cy="963232"/>
          </a:xfrm>
          <a:prstGeom prst="rightArrow">
            <a:avLst>
              <a:gd name="adj1" fmla="val 38134"/>
              <a:gd name="adj2" fmla="val 5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向右箭號 27"/>
          <p:cNvSpPr/>
          <p:nvPr/>
        </p:nvSpPr>
        <p:spPr>
          <a:xfrm rot="4140856">
            <a:off x="3422986" y="3458515"/>
            <a:ext cx="1661922" cy="963232"/>
          </a:xfrm>
          <a:prstGeom prst="rightArrow">
            <a:avLst>
              <a:gd name="adj1" fmla="val 38134"/>
              <a:gd name="adj2" fmla="val 5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向右箭號 28"/>
          <p:cNvSpPr/>
          <p:nvPr/>
        </p:nvSpPr>
        <p:spPr>
          <a:xfrm rot="6684006">
            <a:off x="3452950" y="3458515"/>
            <a:ext cx="1661922" cy="963232"/>
          </a:xfrm>
          <a:prstGeom prst="rightArrow">
            <a:avLst>
              <a:gd name="adj1" fmla="val 38134"/>
              <a:gd name="adj2" fmla="val 5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78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xit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0" grpId="0" animBg="1"/>
      <p:bldP spid="21" grpId="0"/>
      <p:bldP spid="27" grpId="1" animBg="1"/>
      <p:bldP spid="27" grpId="2" animBg="1"/>
      <p:bldP spid="28" grpId="0" animBg="1"/>
      <p:bldP spid="28" grpId="1" animBg="1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64904" y="82366"/>
            <a:ext cx="5731232" cy="114461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如果想得到      呢？</a:t>
            </a:r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2051720" y="1184364"/>
            <a:ext cx="5400000" cy="5400000"/>
            <a:chOff x="1691680" y="692696"/>
            <a:chExt cx="5400000" cy="5400000"/>
          </a:xfrm>
        </p:grpSpPr>
        <p:sp>
          <p:nvSpPr>
            <p:cNvPr id="7" name="橢圓 6"/>
            <p:cNvSpPr/>
            <p:nvPr/>
          </p:nvSpPr>
          <p:spPr>
            <a:xfrm>
              <a:off x="1691680" y="692696"/>
              <a:ext cx="5400000" cy="540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等腰三角形 7"/>
            <p:cNvSpPr/>
            <p:nvPr/>
          </p:nvSpPr>
          <p:spPr>
            <a:xfrm>
              <a:off x="3285580" y="1051460"/>
              <a:ext cx="864096" cy="864096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橢圓 8"/>
            <p:cNvSpPr/>
            <p:nvPr/>
          </p:nvSpPr>
          <p:spPr>
            <a:xfrm>
              <a:off x="3351133" y="4639348"/>
              <a:ext cx="900400" cy="900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心形 9"/>
            <p:cNvSpPr/>
            <p:nvPr/>
          </p:nvSpPr>
          <p:spPr>
            <a:xfrm>
              <a:off x="5669934" y="3645024"/>
              <a:ext cx="864096" cy="792088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五角星形 10"/>
            <p:cNvSpPr/>
            <p:nvPr/>
          </p:nvSpPr>
          <p:spPr>
            <a:xfrm>
              <a:off x="4792010" y="1268760"/>
              <a:ext cx="864096" cy="774336"/>
            </a:xfrm>
            <a:prstGeom prst="star5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12" name="直線接點 11"/>
          <p:cNvCxnSpPr>
            <a:stCxn id="7" idx="3"/>
            <a:endCxn id="7" idx="7"/>
          </p:cNvCxnSpPr>
          <p:nvPr/>
        </p:nvCxnSpPr>
        <p:spPr>
          <a:xfrm flipV="1">
            <a:off x="2842532" y="1975176"/>
            <a:ext cx="3818376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7" idx="1"/>
          </p:cNvCxnSpPr>
          <p:nvPr/>
        </p:nvCxnSpPr>
        <p:spPr>
          <a:xfrm>
            <a:off x="2842532" y="1975176"/>
            <a:ext cx="3818376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>
            <a:stCxn id="7" idx="0"/>
          </p:cNvCxnSpPr>
          <p:nvPr/>
        </p:nvCxnSpPr>
        <p:spPr>
          <a:xfrm flipH="1">
            <a:off x="4708972" y="1184364"/>
            <a:ext cx="42748" cy="5348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>
            <a:stCxn id="7" idx="2"/>
            <a:endCxn id="7" idx="6"/>
          </p:cNvCxnSpPr>
          <p:nvPr/>
        </p:nvCxnSpPr>
        <p:spPr>
          <a:xfrm>
            <a:off x="2051720" y="3884364"/>
            <a:ext cx="54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笑臉 21"/>
          <p:cNvSpPr/>
          <p:nvPr/>
        </p:nvSpPr>
        <p:spPr>
          <a:xfrm>
            <a:off x="6093866" y="2805962"/>
            <a:ext cx="900000" cy="9000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十字形 22"/>
          <p:cNvSpPr/>
          <p:nvPr/>
        </p:nvSpPr>
        <p:spPr>
          <a:xfrm>
            <a:off x="2680279" y="2799074"/>
            <a:ext cx="936078" cy="864096"/>
          </a:xfrm>
          <a:prstGeom prst="plus">
            <a:avLst>
              <a:gd name="adj" fmla="val 33007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雲朵形 23"/>
          <p:cNvSpPr/>
          <p:nvPr/>
        </p:nvSpPr>
        <p:spPr>
          <a:xfrm>
            <a:off x="4985958" y="5240203"/>
            <a:ext cx="1044016" cy="59441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月亮 24"/>
          <p:cNvSpPr/>
          <p:nvPr/>
        </p:nvSpPr>
        <p:spPr>
          <a:xfrm>
            <a:off x="2680279" y="4136692"/>
            <a:ext cx="569609" cy="792088"/>
          </a:xfrm>
          <a:prstGeom prst="mo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向右箭號 25"/>
          <p:cNvSpPr/>
          <p:nvPr/>
        </p:nvSpPr>
        <p:spPr>
          <a:xfrm rot="20089169">
            <a:off x="3922176" y="3402748"/>
            <a:ext cx="1661922" cy="963232"/>
          </a:xfrm>
          <a:prstGeom prst="rightArrow">
            <a:avLst>
              <a:gd name="adj1" fmla="val 38134"/>
              <a:gd name="adj2" fmla="val 5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等腰三角形 29"/>
          <p:cNvSpPr/>
          <p:nvPr/>
        </p:nvSpPr>
        <p:spPr>
          <a:xfrm>
            <a:off x="2901932" y="188935"/>
            <a:ext cx="864096" cy="864096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422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個</a:t>
            </a:r>
            <a:r>
              <a:rPr lang="zh-TW" altLang="en-US" dirty="0"/>
              <a:t>人</a:t>
            </a:r>
            <a:r>
              <a:rPr lang="zh-TW" altLang="en-US" dirty="0" smtClean="0"/>
              <a:t>闖關</a:t>
            </a:r>
            <a:r>
              <a:rPr lang="zh-TW" altLang="en-US" dirty="0"/>
              <a:t>時間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1625346" y="3284984"/>
            <a:ext cx="7124134" cy="1066800"/>
          </a:xfrm>
        </p:spPr>
        <p:txBody>
          <a:bodyPr>
            <a:normAutofit/>
          </a:bodyPr>
          <a:lstStyle/>
          <a:p>
            <a:r>
              <a:rPr lang="zh-TW" altLang="en-US" sz="2200" dirty="0" smtClean="0"/>
              <a:t>現在拿出你手上的</a:t>
            </a:r>
            <a:r>
              <a:rPr lang="en-US" altLang="zh-TW" sz="2200" dirty="0" smtClean="0"/>
              <a:t>Pad</a:t>
            </a:r>
            <a:r>
              <a:rPr lang="zh-TW" altLang="en-US" sz="2200" dirty="0" smtClean="0"/>
              <a:t>，打開</a:t>
            </a:r>
            <a:r>
              <a:rPr lang="en-US" altLang="zh-TW" sz="2200" dirty="0" smtClean="0"/>
              <a:t>App</a:t>
            </a:r>
            <a:r>
              <a:rPr lang="zh-TW" altLang="en-US" sz="2200" dirty="0" smtClean="0"/>
              <a:t>「旋轉：生活應用」</a:t>
            </a:r>
            <a:endParaRPr lang="en-US" altLang="zh-TW" sz="2200" dirty="0" smtClean="0"/>
          </a:p>
          <a:p>
            <a:r>
              <a:rPr lang="zh-TW" altLang="en-US" sz="2200" dirty="0" smtClean="0"/>
              <a:t>挑戰一下吧</a:t>
            </a:r>
            <a:r>
              <a:rPr lang="zh-TW" altLang="en-US" sz="2200" dirty="0"/>
              <a:t>！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837" b="95814" l="5556" r="96032">
                        <a14:foregroundMark x1="20635" y1="27907" x2="82540" y2="26977"/>
                        <a14:foregroundMark x1="34127" y1="58605" x2="34127" y2="70233"/>
                        <a14:foregroundMark x1="65079" y1="57209" x2="65873" y2="70233"/>
                        <a14:foregroundMark x1="72222" y1="61395" x2="71429" y2="69302"/>
                        <a14:foregroundMark x1="30159" y1="63256" x2="30159" y2="67907"/>
                        <a14:backgroundMark x1="24603" y1="74884" x2="8730" y2="7534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60232" y="3847759"/>
            <a:ext cx="1756354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9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561406" y="2276872"/>
            <a:ext cx="6696744" cy="1312416"/>
          </a:xfrm>
        </p:spPr>
        <p:txBody>
          <a:bodyPr/>
          <a:lstStyle/>
          <a:p>
            <a:pPr algn="ctr"/>
            <a:r>
              <a:rPr lang="zh-TW" altLang="en-US" sz="6600" dirty="0" smtClean="0"/>
              <a:t>順時針與逆時針</a:t>
            </a:r>
            <a:endParaRPr lang="zh-TW" altLang="en-US" sz="6600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10" b="100000" l="8780" r="98537">
                        <a14:foregroundMark x1="82439" y1="36145" x2="82439" y2="3935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86635" y="3493368"/>
            <a:ext cx="2763789" cy="335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86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395536" y="239339"/>
            <a:ext cx="7620000" cy="1143000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觀察時鐘</a:t>
            </a:r>
            <a:endParaRPr lang="zh-TW" altLang="en-US" sz="4800" dirty="0"/>
          </a:p>
        </p:txBody>
      </p:sp>
      <p:sp>
        <p:nvSpPr>
          <p:cNvPr id="5" name="弧形箭號 (左彎) 4"/>
          <p:cNvSpPr/>
          <p:nvPr/>
        </p:nvSpPr>
        <p:spPr>
          <a:xfrm>
            <a:off x="6283111" y="1298301"/>
            <a:ext cx="2448272" cy="50405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6" name="弧形箭號 (左彎) 5"/>
          <p:cNvSpPr/>
          <p:nvPr/>
        </p:nvSpPr>
        <p:spPr>
          <a:xfrm flipH="1">
            <a:off x="556479" y="1300470"/>
            <a:ext cx="2448272" cy="5040560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5981912" y="414877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>
                <a:solidFill>
                  <a:srgbClr val="FF0000"/>
                </a:solidFill>
              </a:rPr>
              <a:t>順時針旋轉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95536" y="6143593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>
                <a:solidFill>
                  <a:srgbClr val="FF0000"/>
                </a:solidFill>
              </a:rPr>
              <a:t>逆時針旋轉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f.rimg.com.tw/s2/9/15/ec/21205189998060_182_m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665" y="1422345"/>
            <a:ext cx="4788532" cy="467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86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/>
      <p:bldP spid="7" grpId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認識角度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10" b="100000" l="8780" r="98537">
                        <a14:foregroundMark x1="82439" y1="36145" x2="82439" y2="3935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86635" y="3493368"/>
            <a:ext cx="2763789" cy="335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01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383664" y="250225"/>
            <a:ext cx="7620000" cy="1143000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你能說出各種的角度嗎</a:t>
            </a:r>
            <a:endParaRPr lang="zh-TW" altLang="en-US" sz="4800" dirty="0"/>
          </a:p>
        </p:txBody>
      </p:sp>
      <p:sp>
        <p:nvSpPr>
          <p:cNvPr id="4" name="直角三角形 3"/>
          <p:cNvSpPr/>
          <p:nvPr/>
        </p:nvSpPr>
        <p:spPr>
          <a:xfrm>
            <a:off x="611560" y="1197322"/>
            <a:ext cx="2592288" cy="289877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5000" kern="100" dirty="0">
                <a:effectLst/>
                <a:ea typeface="新細明體"/>
                <a:cs typeface="Times New Roman"/>
              </a:rPr>
              <a:t> </a:t>
            </a:r>
            <a:endParaRPr lang="zh-TW" sz="1200" kern="100" dirty="0">
              <a:effectLst/>
              <a:ea typeface="新細明體"/>
              <a:cs typeface="Times New Roman"/>
            </a:endParaRPr>
          </a:p>
        </p:txBody>
      </p:sp>
      <p:sp>
        <p:nvSpPr>
          <p:cNvPr id="5" name="等腰三角形 4"/>
          <p:cNvSpPr/>
          <p:nvPr/>
        </p:nvSpPr>
        <p:spPr>
          <a:xfrm>
            <a:off x="4555405" y="1196752"/>
            <a:ext cx="4246979" cy="21602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kern="100">
                <a:effectLst/>
                <a:ea typeface="新細明體"/>
                <a:cs typeface="Times New Roman"/>
              </a:rPr>
              <a:t> </a:t>
            </a:r>
            <a:endParaRPr lang="zh-TW" sz="1200" kern="100">
              <a:effectLst/>
              <a:ea typeface="新細明體"/>
              <a:cs typeface="Times New Roman"/>
            </a:endParaRPr>
          </a:p>
        </p:txBody>
      </p:sp>
      <p:sp>
        <p:nvSpPr>
          <p:cNvPr id="6" name="圓形圖 5"/>
          <p:cNvSpPr/>
          <p:nvPr/>
        </p:nvSpPr>
        <p:spPr>
          <a:xfrm flipH="1">
            <a:off x="2627784" y="3677796"/>
            <a:ext cx="3131760" cy="3131761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690704" y="3323853"/>
            <a:ext cx="1252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 smtClean="0">
                <a:solidFill>
                  <a:schemeClr val="bg1"/>
                </a:solidFill>
              </a:rPr>
              <a:t>90</a:t>
            </a:r>
            <a:r>
              <a:rPr lang="zh-TW" altLang="en-US" sz="4000" dirty="0" smtClean="0">
                <a:solidFill>
                  <a:schemeClr val="bg1"/>
                </a:solidFill>
              </a:rPr>
              <a:t>度</a:t>
            </a:r>
            <a:endParaRPr lang="zh-TW" altLang="en-US" sz="4000" dirty="0">
              <a:solidFill>
                <a:schemeClr val="bg1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070394" y="2615967"/>
            <a:ext cx="15295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 smtClean="0">
                <a:solidFill>
                  <a:schemeClr val="bg1"/>
                </a:solidFill>
              </a:rPr>
              <a:t>180</a:t>
            </a:r>
            <a:r>
              <a:rPr lang="zh-TW" altLang="en-US" sz="4000" dirty="0" smtClean="0">
                <a:solidFill>
                  <a:schemeClr val="bg1"/>
                </a:solidFill>
              </a:rPr>
              <a:t>度</a:t>
            </a:r>
            <a:endParaRPr lang="zh-TW" altLang="en-US" sz="4000" dirty="0">
              <a:solidFill>
                <a:schemeClr val="bg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103426" y="5169386"/>
            <a:ext cx="15295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 smtClean="0">
                <a:solidFill>
                  <a:schemeClr val="bg1"/>
                </a:solidFill>
              </a:rPr>
              <a:t>270</a:t>
            </a:r>
            <a:r>
              <a:rPr lang="zh-TW" altLang="en-US" sz="4000" dirty="0" smtClean="0">
                <a:solidFill>
                  <a:schemeClr val="bg1"/>
                </a:solidFill>
              </a:rPr>
              <a:t>度</a:t>
            </a:r>
            <a:endParaRPr lang="zh-TW" alt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99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/>
      <p:bldP spid="7" grpId="1"/>
      <p:bldP spid="7" grpId="2"/>
      <p:bldP spid="8" grpId="0"/>
      <p:bldP spid="8" grpId="1"/>
      <p:bldP spid="8" grpId="2"/>
      <p:bldP spid="9" grpId="0"/>
      <p:bldP spid="9" grpId="1"/>
      <p:bldP spid="9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小組闖關</a:t>
            </a:r>
            <a:r>
              <a:rPr lang="zh-TW" altLang="en-US" dirty="0"/>
              <a:t>時間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1625346" y="3284984"/>
            <a:ext cx="7124134" cy="1066800"/>
          </a:xfrm>
        </p:spPr>
        <p:txBody>
          <a:bodyPr>
            <a:normAutofit/>
          </a:bodyPr>
          <a:lstStyle/>
          <a:p>
            <a:r>
              <a:rPr lang="zh-TW" altLang="en-US" sz="2200" dirty="0" smtClean="0"/>
              <a:t>請在時間內找出藏在教室與校園中的圖片，總共有</a:t>
            </a:r>
            <a:r>
              <a:rPr lang="en-US" altLang="zh-TW" sz="2200" dirty="0" smtClean="0"/>
              <a:t>12</a:t>
            </a:r>
            <a:r>
              <a:rPr lang="zh-TW" altLang="en-US" sz="2200" dirty="0" smtClean="0"/>
              <a:t>張</a:t>
            </a:r>
            <a:endParaRPr lang="en-US" altLang="zh-TW" sz="2200" dirty="0" smtClean="0"/>
          </a:p>
          <a:p>
            <a:r>
              <a:rPr lang="zh-TW" altLang="en-US" sz="2200" dirty="0" smtClean="0"/>
              <a:t>並用</a:t>
            </a:r>
            <a:r>
              <a:rPr lang="en-US" altLang="zh-TW" sz="2200" dirty="0" smtClean="0"/>
              <a:t>Pad</a:t>
            </a:r>
            <a:r>
              <a:rPr lang="zh-TW" altLang="en-US" sz="2200" dirty="0" smtClean="0"/>
              <a:t>拍照記錄下</a:t>
            </a:r>
            <a:r>
              <a:rPr lang="zh-TW" altLang="en-US" sz="2200" dirty="0"/>
              <a:t>來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837" b="95814" l="5556" r="96032">
                        <a14:foregroundMark x1="20635" y1="27907" x2="82540" y2="26977"/>
                        <a14:foregroundMark x1="34127" y1="58605" x2="34127" y2="70233"/>
                        <a14:foregroundMark x1="65079" y1="57209" x2="65873" y2="70233"/>
                        <a14:foregroundMark x1="72222" y1="61395" x2="71429" y2="69302"/>
                        <a14:foregroundMark x1="30159" y1="63256" x2="30159" y2="67907"/>
                        <a14:backgroundMark x1="24603" y1="74884" x2="8730" y2="7534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60232" y="3847759"/>
            <a:ext cx="1756354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90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轉轉看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跟著老師的指示，試著旋轉手上的圖卡，你轉對方向了嗎？</a:t>
            </a:r>
            <a:endParaRPr lang="zh-TW" altLang="en-US" sz="32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74" y="3272961"/>
            <a:ext cx="2088232" cy="1965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067" y="4644962"/>
            <a:ext cx="2073920" cy="189079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群組 6"/>
          <p:cNvGrpSpPr>
            <a:grpSpLocks noChangeAspect="1"/>
          </p:cNvGrpSpPr>
          <p:nvPr/>
        </p:nvGrpSpPr>
        <p:grpSpPr bwMode="auto">
          <a:xfrm>
            <a:off x="2509917" y="4409146"/>
            <a:ext cx="2044400" cy="1924433"/>
            <a:chOff x="0" y="0"/>
            <a:chExt cx="10177" cy="9621"/>
          </a:xfrm>
        </p:grpSpPr>
        <p:pic>
          <p:nvPicPr>
            <p:cNvPr id="8" name="圖片 7" descr="MC900417522[1]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2344310">
              <a:off x="1272" y="1431"/>
              <a:ext cx="7235" cy="715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矩形 8"/>
            <p:cNvSpPr>
              <a:spLocks noChangeArrowheads="1"/>
            </p:cNvSpPr>
            <p:nvPr/>
          </p:nvSpPr>
          <p:spPr bwMode="auto">
            <a:xfrm>
              <a:off x="0" y="0"/>
              <a:ext cx="10177" cy="96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/>
                  <a:ea typeface="新細明體"/>
                  <a:cs typeface="Times New Roman"/>
                </a:rPr>
                <a:t> </a:t>
              </a:r>
              <a:endParaRPr lang="zh-TW" sz="1200" kern="100">
                <a:effectLst/>
                <a:latin typeface="Calibri"/>
                <a:ea typeface="新細明體"/>
                <a:cs typeface="Times New Roman"/>
              </a:endParaRPr>
            </a:p>
          </p:txBody>
        </p:sp>
      </p:grpSp>
      <p:grpSp>
        <p:nvGrpSpPr>
          <p:cNvPr id="10" name="群組 9"/>
          <p:cNvGrpSpPr>
            <a:grpSpLocks noChangeAspect="1"/>
          </p:cNvGrpSpPr>
          <p:nvPr/>
        </p:nvGrpSpPr>
        <p:grpSpPr bwMode="auto">
          <a:xfrm>
            <a:off x="4202256" y="2982011"/>
            <a:ext cx="2680678" cy="2389351"/>
            <a:chOff x="0" y="0"/>
            <a:chExt cx="11017" cy="10763"/>
          </a:xfrm>
        </p:grpSpPr>
        <p:grpSp>
          <p:nvGrpSpPr>
            <p:cNvPr id="11" name="群組 10"/>
            <p:cNvGrpSpPr>
              <a:grpSpLocks/>
            </p:cNvGrpSpPr>
            <p:nvPr/>
          </p:nvGrpSpPr>
          <p:grpSpPr bwMode="auto">
            <a:xfrm>
              <a:off x="1524" y="476"/>
              <a:ext cx="7939" cy="9715"/>
              <a:chOff x="1524" y="476"/>
              <a:chExt cx="7939" cy="9715"/>
            </a:xfrm>
          </p:grpSpPr>
          <p:grpSp>
            <p:nvGrpSpPr>
              <p:cNvPr id="13" name="群組 12"/>
              <p:cNvGrpSpPr>
                <a:grpSpLocks noChangeAspect="1"/>
              </p:cNvGrpSpPr>
              <p:nvPr/>
            </p:nvGrpSpPr>
            <p:grpSpPr bwMode="auto">
              <a:xfrm>
                <a:off x="1524" y="476"/>
                <a:ext cx="7939" cy="9715"/>
                <a:chOff x="1524" y="476"/>
                <a:chExt cx="9780" cy="12006"/>
              </a:xfrm>
            </p:grpSpPr>
            <p:sp>
              <p:nvSpPr>
                <p:cNvPr id="15" name="菱形 14"/>
                <p:cNvSpPr>
                  <a:spLocks noChangeArrowheads="1"/>
                </p:cNvSpPr>
                <p:nvPr/>
              </p:nvSpPr>
              <p:spPr bwMode="auto">
                <a:xfrm>
                  <a:off x="1524" y="476"/>
                  <a:ext cx="9780" cy="12006"/>
                </a:xfrm>
                <a:prstGeom prst="diamond">
                  <a:avLst/>
                </a:prstGeom>
                <a:solidFill>
                  <a:srgbClr val="C0504D"/>
                </a:solidFill>
                <a:ln w="25400">
                  <a:solidFill>
                    <a:srgbClr val="C0504D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US" sz="1200" kern="100">
                      <a:effectLst/>
                      <a:latin typeface="Calibri"/>
                      <a:ea typeface="新細明體"/>
                      <a:cs typeface="Times New Roman"/>
                    </a:rPr>
                    <a:t> </a:t>
                  </a:r>
                  <a:endParaRPr lang="zh-TW" sz="1200" kern="100">
                    <a:effectLst/>
                    <a:latin typeface="Calibri"/>
                    <a:ea typeface="新細明體"/>
                    <a:cs typeface="Times New Roman"/>
                  </a:endParaRPr>
                </a:p>
              </p:txBody>
            </p:sp>
            <p:cxnSp>
              <p:nvCxnSpPr>
                <p:cNvPr id="16" name="直線接點 15"/>
                <p:cNvCxnSpPr/>
                <p:nvPr/>
              </p:nvCxnSpPr>
              <p:spPr bwMode="auto">
                <a:xfrm flipH="1">
                  <a:off x="3676" y="3827"/>
                  <a:ext cx="5740" cy="5641"/>
                </a:xfrm>
                <a:prstGeom prst="line">
                  <a:avLst/>
                </a:prstGeom>
                <a:noFill/>
                <a:ln w="76200">
                  <a:solidFill>
                    <a:srgbClr val="FFFF00"/>
                  </a:solidFill>
                  <a:round/>
                  <a:headEnd/>
                  <a:tailEnd/>
                </a:ln>
              </p:spPr>
            </p:cxnSp>
          </p:grpSp>
          <p:cxnSp>
            <p:nvCxnSpPr>
              <p:cNvPr id="14" name="直線接點 13"/>
              <p:cNvCxnSpPr/>
              <p:nvPr/>
            </p:nvCxnSpPr>
            <p:spPr bwMode="auto">
              <a:xfrm flipH="1" flipV="1">
                <a:off x="5553" y="5541"/>
                <a:ext cx="2246" cy="2102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/>
              </a:ln>
            </p:spPr>
          </p:cxnSp>
        </p:grpSp>
        <p:sp>
          <p:nvSpPr>
            <p:cNvPr id="12" name="矩形 11"/>
            <p:cNvSpPr>
              <a:spLocks noChangeArrowheads="1"/>
            </p:cNvSpPr>
            <p:nvPr/>
          </p:nvSpPr>
          <p:spPr bwMode="auto">
            <a:xfrm>
              <a:off x="0" y="0"/>
              <a:ext cx="11017" cy="1076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0"/>
                </a:spcAft>
              </a:pPr>
              <a:r>
                <a:rPr lang="en-US" sz="1200" kern="100">
                  <a:effectLst/>
                  <a:latin typeface="Calibri"/>
                  <a:ea typeface="新細明體"/>
                  <a:cs typeface="Times New Roman"/>
                </a:rPr>
                <a:t> </a:t>
              </a:r>
              <a:endParaRPr lang="zh-TW" sz="1200" kern="100">
                <a:effectLst/>
                <a:latin typeface="Calibri"/>
                <a:ea typeface="新細明體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258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小組討論時間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1625346" y="3284984"/>
            <a:ext cx="7124134" cy="1066800"/>
          </a:xfrm>
        </p:spPr>
        <p:txBody>
          <a:bodyPr>
            <a:normAutofit/>
          </a:bodyPr>
          <a:lstStyle/>
          <a:p>
            <a:r>
              <a:rPr lang="zh-TW" altLang="en-US" sz="2200" dirty="0"/>
              <a:t>將</a:t>
            </a:r>
            <a:r>
              <a:rPr lang="zh-TW" altLang="en-US" sz="2200" dirty="0" smtClean="0"/>
              <a:t>找到的圖片與手上圖片對照後，</a:t>
            </a:r>
            <a:endParaRPr lang="en-US" altLang="zh-TW" sz="2200" dirty="0" smtClean="0"/>
          </a:p>
          <a:p>
            <a:r>
              <a:rPr lang="zh-TW" altLang="en-US" sz="2200" dirty="0" smtClean="0"/>
              <a:t>在小組紀錄表</a:t>
            </a:r>
            <a:r>
              <a:rPr lang="zh-TW" altLang="en-US" sz="2200" dirty="0"/>
              <a:t>上</a:t>
            </a:r>
            <a:r>
              <a:rPr lang="zh-TW" altLang="en-US" sz="2200" dirty="0" smtClean="0"/>
              <a:t>填入正確的旋轉角度</a:t>
            </a:r>
            <a:endParaRPr lang="zh-TW" altLang="en-US" sz="2200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837" b="95814" l="5556" r="96032">
                        <a14:foregroundMark x1="20635" y1="27907" x2="82540" y2="26977"/>
                        <a14:foregroundMark x1="34127" y1="58605" x2="34127" y2="70233"/>
                        <a14:foregroundMark x1="65079" y1="57209" x2="65873" y2="70233"/>
                        <a14:foregroundMark x1="72222" y1="61395" x2="71429" y2="69302"/>
                        <a14:foregroundMark x1="30159" y1="63256" x2="30159" y2="67907"/>
                        <a14:backgroundMark x1="24603" y1="74884" x2="8730" y2="7534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60232" y="3847759"/>
            <a:ext cx="1756354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00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生活應用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10" b="100000" l="8780" r="98537">
                        <a14:foregroundMark x1="82439" y1="36145" x2="82439" y2="3935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86635" y="3493368"/>
            <a:ext cx="2763789" cy="335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42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木刻字型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刻字型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刻字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TM03090434[[fn=木頭類型]]</Template>
  <TotalTime>675</TotalTime>
  <Words>165</Words>
  <Application>Microsoft Office PowerPoint</Application>
  <PresentationFormat>如螢幕大小 (4:3)</PresentationFormat>
  <Paragraphs>38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7" baseType="lpstr">
      <vt:lpstr>微軟正黑體</vt:lpstr>
      <vt:lpstr>新細明體</vt:lpstr>
      <vt:lpstr>標楷體</vt:lpstr>
      <vt:lpstr>Calibri</vt:lpstr>
      <vt:lpstr>Rockwell</vt:lpstr>
      <vt:lpstr>Rockwell Condensed</vt:lpstr>
      <vt:lpstr>Times New Roman</vt:lpstr>
      <vt:lpstr>Wingdings</vt:lpstr>
      <vt:lpstr>木刻字型</vt:lpstr>
      <vt:lpstr>認識角度</vt:lpstr>
      <vt:lpstr>順時針與逆時針</vt:lpstr>
      <vt:lpstr>觀察時鐘</vt:lpstr>
      <vt:lpstr>認識角度</vt:lpstr>
      <vt:lpstr>你能說出各種的角度嗎</vt:lpstr>
      <vt:lpstr>小組闖關時間</vt:lpstr>
      <vt:lpstr>轉轉看</vt:lpstr>
      <vt:lpstr>小組討論時間</vt:lpstr>
      <vt:lpstr>生活應用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如果想得到</vt:lpstr>
      <vt:lpstr>如果想得到      呢？</vt:lpstr>
      <vt:lpstr>個人闖關時間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EvelynHuang</dc:creator>
  <cp:lastModifiedBy>Administrator</cp:lastModifiedBy>
  <cp:revision>25</cp:revision>
  <dcterms:created xsi:type="dcterms:W3CDTF">2013-12-11T06:10:06Z</dcterms:created>
  <dcterms:modified xsi:type="dcterms:W3CDTF">2019-03-14T01:35:17Z</dcterms:modified>
</cp:coreProperties>
</file>